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28"/>
  </p:notesMasterIdLst>
  <p:sldIdLst>
    <p:sldId id="256" r:id="rId2"/>
    <p:sldId id="276" r:id="rId3"/>
    <p:sldId id="267" r:id="rId4"/>
    <p:sldId id="257" r:id="rId5"/>
    <p:sldId id="259" r:id="rId6"/>
    <p:sldId id="260" r:id="rId7"/>
    <p:sldId id="261" r:id="rId8"/>
    <p:sldId id="281" r:id="rId9"/>
    <p:sldId id="268" r:id="rId10"/>
    <p:sldId id="262" r:id="rId11"/>
    <p:sldId id="263" r:id="rId12"/>
    <p:sldId id="265" r:id="rId13"/>
    <p:sldId id="270" r:id="rId14"/>
    <p:sldId id="271" r:id="rId15"/>
    <p:sldId id="272" r:id="rId16"/>
    <p:sldId id="273" r:id="rId17"/>
    <p:sldId id="274" r:id="rId18"/>
    <p:sldId id="279" r:id="rId19"/>
    <p:sldId id="275" r:id="rId20"/>
    <p:sldId id="282" r:id="rId21"/>
    <p:sldId id="269" r:id="rId22"/>
    <p:sldId id="266" r:id="rId23"/>
    <p:sldId id="277" r:id="rId24"/>
    <p:sldId id="264" r:id="rId25"/>
    <p:sldId id="278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427F3F-339D-485B-9FB9-ECF8A1B32F9B}" v="2" dt="2023-10-13T01:36:40.306"/>
    <p1510:client id="{EE837102-B7CF-48BE-ADFA-39D4A38A10C9}" v="1" dt="2023-10-13T00:02:21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1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" y="5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平尾 信幸" userId="1bc9859bb16a3b19" providerId="Windows Live" clId="Web-{EE837102-B7CF-48BE-ADFA-39D4A38A10C9}"/>
    <pc:docChg chg="sldOrd">
      <pc:chgData name="平尾 信幸" userId="1bc9859bb16a3b19" providerId="Windows Live" clId="Web-{EE837102-B7CF-48BE-ADFA-39D4A38A10C9}" dt="2023-10-13T00:02:21.458" v="0"/>
      <pc:docMkLst>
        <pc:docMk/>
      </pc:docMkLst>
      <pc:sldChg chg="ord">
        <pc:chgData name="平尾 信幸" userId="1bc9859bb16a3b19" providerId="Windows Live" clId="Web-{EE837102-B7CF-48BE-ADFA-39D4A38A10C9}" dt="2023-10-13T00:02:21.458" v="0"/>
        <pc:sldMkLst>
          <pc:docMk/>
          <pc:sldMk cId="538927339" sldId="257"/>
        </pc:sldMkLst>
      </pc:sldChg>
    </pc:docChg>
  </pc:docChgLst>
  <pc:docChgLst>
    <pc:chgData name="ゲスト ユーザー" providerId="Windows Live" clId="Web-{70427F3F-339D-485B-9FB9-ECF8A1B32F9B}"/>
    <pc:docChg chg="addSld modSld">
      <pc:chgData name="ゲスト ユーザー" userId="" providerId="Windows Live" clId="Web-{70427F3F-339D-485B-9FB9-ECF8A1B32F9B}" dt="2023-10-13T01:36:40.306" v="1"/>
      <pc:docMkLst>
        <pc:docMk/>
      </pc:docMkLst>
      <pc:sldChg chg="modSp">
        <pc:chgData name="ゲスト ユーザー" userId="" providerId="Windows Live" clId="Web-{70427F3F-339D-485B-9FB9-ECF8A1B32F9B}" dt="2023-10-13T01:29:00.389" v="0" actId="1076"/>
        <pc:sldMkLst>
          <pc:docMk/>
          <pc:sldMk cId="2091083610" sldId="256"/>
        </pc:sldMkLst>
        <pc:picChg chg="mod">
          <ac:chgData name="ゲスト ユーザー" userId="" providerId="Windows Live" clId="Web-{70427F3F-339D-485B-9FB9-ECF8A1B32F9B}" dt="2023-10-13T01:29:00.389" v="0" actId="1076"/>
          <ac:picMkLst>
            <pc:docMk/>
            <pc:sldMk cId="2091083610" sldId="256"/>
            <ac:picMk id="5" creationId="{2F04896F-3EA8-19DE-280C-F27C3BB78A0F}"/>
          </ac:picMkLst>
        </pc:picChg>
      </pc:sldChg>
      <pc:sldChg chg="new">
        <pc:chgData name="ゲスト ユーザー" userId="" providerId="Windows Live" clId="Web-{70427F3F-339D-485B-9FB9-ECF8A1B32F9B}" dt="2023-10-13T01:36:40.306" v="1"/>
        <pc:sldMkLst>
          <pc:docMk/>
          <pc:sldMk cId="2551574692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3BE03-5ECF-4A72-8499-34A5F8E8BBDF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CED13-DA60-4E5A-BDB9-B554532E40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41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12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9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489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 marL="627063" indent="-179388">
              <a:defRPr/>
            </a:lvl2pPr>
            <a:lvl3pPr marL="806450" indent="-179388">
              <a:defRPr/>
            </a:lvl3pPr>
            <a:lvl4pPr marL="985838" indent="-88900">
              <a:tabLst>
                <a:tab pos="1165225" algn="l"/>
              </a:tabLst>
              <a:defRPr/>
            </a:lvl4pPr>
            <a:lvl5pPr marL="1255713" indent="-179388">
              <a:defRPr/>
            </a:lvl5pPr>
          </a:lstStyle>
          <a:p>
            <a:pPr lvl="0"/>
            <a:r>
              <a:rPr lang="ja-JP" altLang="en-US" dirty="0"/>
              <a:t>・マスター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2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22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 marL="90488" indent="-90488">
              <a:defRPr/>
            </a:lvl1pPr>
          </a:lstStyle>
          <a:p>
            <a:pPr lvl="0"/>
            <a:r>
              <a:rPr lang="ja-JP" altLang="en-US" dirty="0"/>
              <a:t>・マスター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1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0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1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1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0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7DE6118-2437-4B30-8E3C-4D2BE6020583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4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1"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.jp/%E5%85%88%E8%AA%AD%E3%81%BF%EF%BC%81-%C3%97%E3%83%93%E3%82%B8%E3%83%8D%E3%82%B9%E8%AC%9B%E5%BA%A7-%E7%94%BB%E5%83%8F%E7%94%9F%E6%88%90AI-%E6%B7%B1%E6%B4%A5-%E8%B2%B4%E4%B9%8B/dp/429501626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18" Type="http://schemas.openxmlformats.org/officeDocument/2006/relationships/image" Target="../media/image36.jpeg"/><Relationship Id="rId26" Type="http://schemas.openxmlformats.org/officeDocument/2006/relationships/image" Target="../media/image44.jpeg"/><Relationship Id="rId3" Type="http://schemas.openxmlformats.org/officeDocument/2006/relationships/image" Target="../media/image21.jpeg"/><Relationship Id="rId21" Type="http://schemas.openxmlformats.org/officeDocument/2006/relationships/image" Target="../media/image39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5" Type="http://schemas.openxmlformats.org/officeDocument/2006/relationships/image" Target="../media/image43.png"/><Relationship Id="rId2" Type="http://schemas.openxmlformats.org/officeDocument/2006/relationships/image" Target="../media/image10.png"/><Relationship Id="rId16" Type="http://schemas.openxmlformats.org/officeDocument/2006/relationships/image" Target="../media/image34.png"/><Relationship Id="rId20" Type="http://schemas.openxmlformats.org/officeDocument/2006/relationships/image" Target="../media/image38.jpeg"/><Relationship Id="rId29" Type="http://schemas.openxmlformats.org/officeDocument/2006/relationships/hyperlink" Target="https://www8.cao.go.jp/cstp/ai/ai_team/3kai/shiry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24" Type="http://schemas.openxmlformats.org/officeDocument/2006/relationships/image" Target="../media/image42.jpe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23" Type="http://schemas.openxmlformats.org/officeDocument/2006/relationships/image" Target="../media/image41.jpeg"/><Relationship Id="rId28" Type="http://schemas.openxmlformats.org/officeDocument/2006/relationships/image" Target="../media/image46.jpeg"/><Relationship Id="rId10" Type="http://schemas.openxmlformats.org/officeDocument/2006/relationships/image" Target="../media/image28.jpeg"/><Relationship Id="rId19" Type="http://schemas.openxmlformats.org/officeDocument/2006/relationships/image" Target="../media/image37.jpeg"/><Relationship Id="rId31" Type="http://schemas.openxmlformats.org/officeDocument/2006/relationships/image" Target="../media/image1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Relationship Id="rId22" Type="http://schemas.openxmlformats.org/officeDocument/2006/relationships/image" Target="../media/image40.jpeg"/><Relationship Id="rId27" Type="http://schemas.openxmlformats.org/officeDocument/2006/relationships/image" Target="../media/image45.jpeg"/><Relationship Id="rId30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www8.cao.go.jp/cstp/ai/ai_team/3kai/shiryo.pdf" TargetMode="External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youtube.com/watch?v=K0X6zkSxWzs&amp;t=7133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youtube.com/watch?v=-BbF_H-mDWg&amp;t=3467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BFC2EE-B170-0C9C-7EFC-A51E830CD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94" y="4960137"/>
            <a:ext cx="7969624" cy="1463040"/>
          </a:xfrm>
        </p:spPr>
        <p:txBody>
          <a:bodyPr>
            <a:normAutofit fontScale="90000"/>
          </a:bodyPr>
          <a:lstStyle/>
          <a:p>
            <a:r>
              <a:rPr kumimoji="1" lang="en-US" altLang="ja-JP" sz="6000" dirty="0"/>
              <a:t>AI</a:t>
            </a:r>
            <a:r>
              <a:rPr kumimoji="1" lang="ja-JP" altLang="en-US" sz="6000" dirty="0"/>
              <a:t>勉強会</a:t>
            </a:r>
            <a:br>
              <a:rPr kumimoji="1" lang="en-US" altLang="ja-JP" sz="6000" dirty="0"/>
            </a:br>
            <a:r>
              <a:rPr kumimoji="1" lang="ja-JP" altLang="en-US" sz="6000" dirty="0"/>
              <a:t>「</a:t>
            </a:r>
            <a:r>
              <a:rPr kumimoji="1" lang="en-US" altLang="ja-JP" sz="6000" dirty="0"/>
              <a:t>Innovation Nexus</a:t>
            </a:r>
            <a:r>
              <a:rPr kumimoji="1" lang="ja-JP" altLang="en-US" sz="6000" dirty="0"/>
              <a:t>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E37824F-B5CF-22AB-1346-81D8F5A0D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2106" cy="1463040"/>
          </a:xfrm>
        </p:spPr>
        <p:txBody>
          <a:bodyPr/>
          <a:lstStyle/>
          <a:p>
            <a:r>
              <a:rPr kumimoji="1" lang="ja-JP" altLang="en-US" dirty="0"/>
              <a:t>最近何かと騒がしい</a:t>
            </a:r>
            <a:r>
              <a:rPr kumimoji="1" lang="en-US" altLang="ja-JP" dirty="0"/>
              <a:t>ai</a:t>
            </a:r>
            <a:r>
              <a:rPr kumimoji="1" lang="ja-JP" altLang="en-US" dirty="0"/>
              <a:t>について、 「いっちょやってみっか」。</a:t>
            </a:r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04896F-3EA8-19DE-280C-F27C3BB7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08" y="488612"/>
            <a:ext cx="3364006" cy="3839355"/>
          </a:xfrm>
          <a:prstGeom prst="rect">
            <a:avLst/>
          </a:prstGeom>
          <a:effectLst>
            <a:outerShdw blurRad="215900" sx="109000" sy="109000" algn="ctr" rotWithShape="0">
              <a:prstClr val="black">
                <a:alpha val="80000"/>
              </a:prst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スライド ズーム 5">
                <a:extLst>
                  <a:ext uri="{FF2B5EF4-FFF2-40B4-BE49-F238E27FC236}">
                    <a16:creationId xmlns:a16="http://schemas.microsoft.com/office/drawing/2014/main" id="{1CFD8094-A480-CE5B-5693-39D29551B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9735352"/>
                  </p:ext>
                </p:extLst>
              </p:nvPr>
            </p:nvGraphicFramePr>
            <p:xfrm>
              <a:off x="9993158" y="842721"/>
              <a:ext cx="5566464" cy="3131136"/>
            </p:xfrm>
            <a:graphic>
              <a:graphicData uri="http://schemas.microsoft.com/office/powerpoint/2016/slidezoom">
                <pslz:sldZm>
                  <pslz:sldZmObj sldId="257" cId="538927339">
                    <pslz:zmPr id="{6C950788-FF84-4F95-9E62-792FAD678C4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66464" cy="31311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スライド ズーム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1CFD8094-A480-CE5B-5693-39D29551B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3158" y="842721"/>
                <a:ext cx="5566464" cy="31311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083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0DB4BDC-78D7-7B0D-D25E-7553F63223C1}"/>
              </a:ext>
            </a:extLst>
          </p:cNvPr>
          <p:cNvSpPr/>
          <p:nvPr/>
        </p:nvSpPr>
        <p:spPr>
          <a:xfrm>
            <a:off x="213360" y="2144806"/>
            <a:ext cx="11833860" cy="389018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CB7AAED-E545-C45B-87A7-9DDDC3F4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2" y="2286000"/>
            <a:ext cx="3057525" cy="2895600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02460" cy="1499616"/>
          </a:xfrm>
        </p:spPr>
        <p:txBody>
          <a:bodyPr/>
          <a:lstStyle/>
          <a:p>
            <a:r>
              <a:rPr lang="ja-JP" altLang="en-US" dirty="0"/>
              <a:t>先に、誤解を解いておくと</a:t>
            </a:r>
            <a:r>
              <a:rPr lang="en-US" altLang="ja-JP" dirty="0"/>
              <a:t>…</a:t>
            </a:r>
            <a:endParaRPr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A20A925-415E-9EE4-F989-9444CB70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97" y="3363995"/>
            <a:ext cx="805615" cy="85331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ED8823C-74D7-88F4-FDBE-1EAF46EA5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753" y="2286000"/>
            <a:ext cx="3775224" cy="29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4EBC409-9633-401E-7A8D-EFFE795B2886}"/>
              </a:ext>
            </a:extLst>
          </p:cNvPr>
          <p:cNvSpPr txBox="1"/>
          <p:nvPr/>
        </p:nvSpPr>
        <p:spPr>
          <a:xfrm>
            <a:off x="376518" y="5482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何か検索して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BD3E861E-BBD3-BD90-E918-B3CE6282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2286000"/>
            <a:ext cx="3057525" cy="28956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A20A169-68B4-A74F-8F79-9F3C41122772}"/>
              </a:ext>
            </a:extLst>
          </p:cNvPr>
          <p:cNvSpPr/>
          <p:nvPr/>
        </p:nvSpPr>
        <p:spPr>
          <a:xfrm>
            <a:off x="717176" y="3523129"/>
            <a:ext cx="663389" cy="44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B2C7BD3-163A-A2F8-E8A2-BC8FB1EE5FE5}"/>
              </a:ext>
            </a:extLst>
          </p:cNvPr>
          <p:cNvCxnSpPr>
            <a:cxnSpLocks/>
          </p:cNvCxnSpPr>
          <p:nvPr/>
        </p:nvCxnSpPr>
        <p:spPr>
          <a:xfrm flipV="1">
            <a:off x="717176" y="3971365"/>
            <a:ext cx="215153" cy="1411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7CF9826-553D-EE8C-0570-B51C3830942C}"/>
              </a:ext>
            </a:extLst>
          </p:cNvPr>
          <p:cNvSpPr txBox="1"/>
          <p:nvPr/>
        </p:nvSpPr>
        <p:spPr>
          <a:xfrm>
            <a:off x="4554071" y="548280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検索 頑張り中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9A49D42-B06F-A83D-0C52-287340886F33}"/>
              </a:ext>
            </a:extLst>
          </p:cNvPr>
          <p:cNvSpPr txBox="1"/>
          <p:nvPr/>
        </p:nvSpPr>
        <p:spPr>
          <a:xfrm>
            <a:off x="7895497" y="548280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結果 表示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B45D0F0-46D6-837C-829D-AA73784353ED}"/>
              </a:ext>
            </a:extLst>
          </p:cNvPr>
          <p:cNvSpPr/>
          <p:nvPr/>
        </p:nvSpPr>
        <p:spPr>
          <a:xfrm>
            <a:off x="7895498" y="2888865"/>
            <a:ext cx="3794480" cy="2322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2BD9F40-2268-EF9F-F6CA-50FFB0A87421}"/>
              </a:ext>
            </a:extLst>
          </p:cNvPr>
          <p:cNvCxnSpPr>
            <a:cxnSpLocks/>
          </p:cNvCxnSpPr>
          <p:nvPr/>
        </p:nvCxnSpPr>
        <p:spPr>
          <a:xfrm flipV="1">
            <a:off x="8310282" y="5298141"/>
            <a:ext cx="6275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5101F30-8234-A540-D037-4C9DF7E0EF56}"/>
              </a:ext>
            </a:extLst>
          </p:cNvPr>
          <p:cNvSpPr txBox="1"/>
          <p:nvPr/>
        </p:nvSpPr>
        <p:spPr>
          <a:xfrm>
            <a:off x="2692726" y="6034991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という事ではない。</a:t>
            </a:r>
          </a:p>
        </p:txBody>
      </p:sp>
      <p:sp>
        <p:nvSpPr>
          <p:cNvPr id="34" name="矢印: 右 33">
            <a:extLst>
              <a:ext uri="{FF2B5EF4-FFF2-40B4-BE49-F238E27FC236}">
                <a16:creationId xmlns:a16="http://schemas.microsoft.com/office/drawing/2014/main" id="{0F04DD80-572E-6C4C-F37B-52A9B47BF3F9}"/>
              </a:ext>
            </a:extLst>
          </p:cNvPr>
          <p:cNvSpPr/>
          <p:nvPr/>
        </p:nvSpPr>
        <p:spPr>
          <a:xfrm>
            <a:off x="3611498" y="3648722"/>
            <a:ext cx="326405" cy="322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F82ED544-80B1-95DA-A804-32E16E74D745}"/>
              </a:ext>
            </a:extLst>
          </p:cNvPr>
          <p:cNvSpPr/>
          <p:nvPr/>
        </p:nvSpPr>
        <p:spPr>
          <a:xfrm>
            <a:off x="7412992" y="3687204"/>
            <a:ext cx="326405" cy="322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F475F41-1B34-1C1C-C651-C266E9521977}"/>
              </a:ext>
            </a:extLst>
          </p:cNvPr>
          <p:cNvSpPr txBox="1"/>
          <p:nvPr/>
        </p:nvSpPr>
        <p:spPr>
          <a:xfrm>
            <a:off x="144780" y="182524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例えば、画像生成</a:t>
            </a:r>
            <a:r>
              <a:rPr kumimoji="1" lang="en-US" altLang="ja-JP" dirty="0"/>
              <a:t>AI</a:t>
            </a:r>
            <a:r>
              <a:rPr kumimoji="1" lang="ja-JP" altLang="en-US" dirty="0"/>
              <a:t>で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319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0DB4BDC-78D7-7B0D-D25E-7553F63223C1}"/>
              </a:ext>
            </a:extLst>
          </p:cNvPr>
          <p:cNvSpPr/>
          <p:nvPr/>
        </p:nvSpPr>
        <p:spPr>
          <a:xfrm>
            <a:off x="213360" y="2144806"/>
            <a:ext cx="11833860" cy="389018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02460" cy="1499616"/>
          </a:xfrm>
        </p:spPr>
        <p:txBody>
          <a:bodyPr/>
          <a:lstStyle/>
          <a:p>
            <a:r>
              <a:rPr lang="ja-JP" altLang="en-US" dirty="0"/>
              <a:t>じゃ、どういう事かというと</a:t>
            </a:r>
            <a:r>
              <a:rPr lang="en-US" altLang="ja-JP" dirty="0"/>
              <a:t>…</a:t>
            </a:r>
            <a:endParaRPr lang="ja-JP" altLang="en-US" dirty="0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F82ED544-80B1-95DA-A804-32E16E74D745}"/>
              </a:ext>
            </a:extLst>
          </p:cNvPr>
          <p:cNvSpPr/>
          <p:nvPr/>
        </p:nvSpPr>
        <p:spPr>
          <a:xfrm rot="20324472">
            <a:off x="7789816" y="2872331"/>
            <a:ext cx="326405" cy="322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96C73F5-0C92-7293-242C-00CCD91F79FB}"/>
              </a:ext>
            </a:extLst>
          </p:cNvPr>
          <p:cNvSpPr/>
          <p:nvPr/>
        </p:nvSpPr>
        <p:spPr>
          <a:xfrm>
            <a:off x="8438323" y="2289683"/>
            <a:ext cx="1388825" cy="822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文章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EB0986-A5B6-F063-D3A2-65AF807A0AF2}"/>
              </a:ext>
            </a:extLst>
          </p:cNvPr>
          <p:cNvSpPr/>
          <p:nvPr/>
        </p:nvSpPr>
        <p:spPr>
          <a:xfrm>
            <a:off x="8438322" y="3383085"/>
            <a:ext cx="1388825" cy="822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画像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5F6E974-7BB9-3C45-3891-8FD43CB4A0F5}"/>
              </a:ext>
            </a:extLst>
          </p:cNvPr>
          <p:cNvSpPr/>
          <p:nvPr/>
        </p:nvSpPr>
        <p:spPr>
          <a:xfrm>
            <a:off x="8438322" y="4534104"/>
            <a:ext cx="1388825" cy="822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音楽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F112C48-3B63-54E4-1607-B3AD6C09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63" y="2342852"/>
            <a:ext cx="3057525" cy="28956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E506B13-E37F-105D-2AA5-EBB5DC9A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230" y="2735447"/>
            <a:ext cx="3240406" cy="252623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A9C6056-EEB8-AFD7-7435-59D36AF29337}"/>
              </a:ext>
            </a:extLst>
          </p:cNvPr>
          <p:cNvSpPr txBox="1"/>
          <p:nvPr/>
        </p:nvSpPr>
        <p:spPr>
          <a:xfrm>
            <a:off x="5243522" y="248594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生成</a:t>
            </a:r>
            <a:r>
              <a:rPr kumimoji="1" lang="en-US" altLang="ja-JP" dirty="0"/>
              <a:t>AI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EDC575B-9ADF-A1F4-BA40-53E3973A708F}"/>
              </a:ext>
            </a:extLst>
          </p:cNvPr>
          <p:cNvSpPr/>
          <p:nvPr/>
        </p:nvSpPr>
        <p:spPr>
          <a:xfrm>
            <a:off x="4798634" y="3630479"/>
            <a:ext cx="1591952" cy="68418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大量のデータ</a:t>
            </a:r>
            <a:br>
              <a:rPr kumimoji="1" lang="en-US" altLang="ja-JP" dirty="0"/>
            </a:br>
            <a:r>
              <a:rPr kumimoji="1" lang="en-US" altLang="ja-JP" dirty="0"/>
              <a:t>(model)</a:t>
            </a:r>
            <a:endParaRPr kumimoji="1"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2C5F1973-8E5C-A8D0-4B2A-5CF9B1D134E2}"/>
              </a:ext>
            </a:extLst>
          </p:cNvPr>
          <p:cNvSpPr/>
          <p:nvPr/>
        </p:nvSpPr>
        <p:spPr>
          <a:xfrm>
            <a:off x="7807219" y="3550011"/>
            <a:ext cx="326405" cy="322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3240F0EF-B1A5-7C11-F027-C5EBB17EF07A}"/>
              </a:ext>
            </a:extLst>
          </p:cNvPr>
          <p:cNvSpPr/>
          <p:nvPr/>
        </p:nvSpPr>
        <p:spPr>
          <a:xfrm rot="1411443">
            <a:off x="7825644" y="4366393"/>
            <a:ext cx="326405" cy="322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吹き出し: 右矢印 17">
            <a:extLst>
              <a:ext uri="{FF2B5EF4-FFF2-40B4-BE49-F238E27FC236}">
                <a16:creationId xmlns:a16="http://schemas.microsoft.com/office/drawing/2014/main" id="{2861EFAC-82EF-5A64-6754-B3B4C6718561}"/>
              </a:ext>
            </a:extLst>
          </p:cNvPr>
          <p:cNvSpPr/>
          <p:nvPr/>
        </p:nvSpPr>
        <p:spPr>
          <a:xfrm>
            <a:off x="894965" y="3382449"/>
            <a:ext cx="2014595" cy="98041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指示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83AFA17-8EE0-76BD-18C3-08324C77AED8}"/>
              </a:ext>
            </a:extLst>
          </p:cNvPr>
          <p:cNvSpPr txBox="1"/>
          <p:nvPr/>
        </p:nvSpPr>
        <p:spPr>
          <a:xfrm>
            <a:off x="423914" y="5519488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実際に生成している。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71A9D2-9E37-EB37-2455-D506AF44947B}"/>
              </a:ext>
            </a:extLst>
          </p:cNvPr>
          <p:cNvSpPr txBox="1"/>
          <p:nvPr/>
        </p:nvSpPr>
        <p:spPr>
          <a:xfrm>
            <a:off x="536738" y="6368237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AI(</a:t>
            </a:r>
            <a:r>
              <a:rPr lang="ja-JP" altLang="en-US" sz="1400" dirty="0"/>
              <a:t>人口知能</a:t>
            </a:r>
            <a:r>
              <a:rPr lang="en-US" altLang="ja-JP" sz="1400" dirty="0"/>
              <a:t>)</a:t>
            </a:r>
            <a:r>
              <a:rPr lang="ja-JP" altLang="en-US" sz="1400" dirty="0"/>
              <a:t>が、文章</a:t>
            </a:r>
            <a:r>
              <a:rPr lang="en-US" altLang="ja-JP" sz="1400" dirty="0"/>
              <a:t>/</a:t>
            </a:r>
            <a:r>
              <a:rPr lang="ja-JP" altLang="en-US" sz="1400" dirty="0"/>
              <a:t>画像</a:t>
            </a:r>
            <a:r>
              <a:rPr lang="en-US" altLang="ja-JP" sz="1400" dirty="0"/>
              <a:t>/</a:t>
            </a:r>
            <a:r>
              <a:rPr lang="ja-JP" altLang="en-US" sz="1400" dirty="0"/>
              <a:t>音声を自動生成してくれている。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3FCBCA-5ADB-07A2-C881-7AC21B6682BA}"/>
              </a:ext>
            </a:extLst>
          </p:cNvPr>
          <p:cNvSpPr txBox="1"/>
          <p:nvPr/>
        </p:nvSpPr>
        <p:spPr>
          <a:xfrm>
            <a:off x="9855534" y="2289683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Chat-GPT</a:t>
            </a:r>
            <a:r>
              <a:rPr lang="en-US" altLang="ja-JP" i="0" dirty="0">
                <a:solidFill>
                  <a:srgbClr val="000000"/>
                </a:solidFill>
                <a:effectLst/>
                <a:latin typeface="Noto Sans JP"/>
              </a:rPr>
              <a:t>,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Noto Sans JP"/>
              </a:rPr>
              <a:t>etc</a:t>
            </a:r>
            <a:r>
              <a:rPr lang="en-US" altLang="ja-JP" i="0" dirty="0">
                <a:solidFill>
                  <a:srgbClr val="000000"/>
                </a:solidFill>
                <a:effectLst/>
                <a:latin typeface="Noto Sans JP"/>
              </a:rPr>
              <a:t>…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6F8B6F-7C37-391D-04B2-D6B51D22FEF7}"/>
              </a:ext>
            </a:extLst>
          </p:cNvPr>
          <p:cNvSpPr txBox="1"/>
          <p:nvPr/>
        </p:nvSpPr>
        <p:spPr>
          <a:xfrm>
            <a:off x="9819685" y="3379348"/>
            <a:ext cx="2227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Midjourney</a:t>
            </a:r>
            <a:r>
              <a:rPr kumimoji="1" lang="en-US" altLang="ja-JP" dirty="0"/>
              <a:t>,</a:t>
            </a:r>
          </a:p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Noto Sans JP"/>
              </a:rPr>
              <a:t>Stable Diffusion</a:t>
            </a:r>
            <a:r>
              <a:rPr lang="en-US" altLang="ja-JP" i="0" dirty="0">
                <a:solidFill>
                  <a:srgbClr val="000000"/>
                </a:solidFill>
                <a:effectLst/>
                <a:latin typeface="Noto Sans JP"/>
              </a:rPr>
              <a:t>,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Noto Sans JP"/>
              </a:rPr>
              <a:t>etc</a:t>
            </a:r>
            <a:r>
              <a:rPr lang="en-US" altLang="ja-JP" i="0" dirty="0">
                <a:solidFill>
                  <a:srgbClr val="000000"/>
                </a:solidFill>
                <a:effectLst/>
                <a:latin typeface="Noto Sans JP"/>
              </a:rPr>
              <a:t>…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0278BF-F62E-8B03-026C-30D547CE6C6E}"/>
              </a:ext>
            </a:extLst>
          </p:cNvPr>
          <p:cNvSpPr txBox="1"/>
          <p:nvPr/>
        </p:nvSpPr>
        <p:spPr>
          <a:xfrm>
            <a:off x="9984470" y="4531397"/>
            <a:ext cx="156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0" dirty="0" err="1">
                <a:solidFill>
                  <a:srgbClr val="000000"/>
                </a:solidFill>
                <a:effectLst/>
                <a:latin typeface="Noto Sans JP"/>
              </a:rPr>
              <a:t>MusicLM</a:t>
            </a:r>
            <a:r>
              <a:rPr lang="en-US" altLang="ja-JP" i="0" dirty="0">
                <a:solidFill>
                  <a:srgbClr val="000000"/>
                </a:solidFill>
                <a:effectLst/>
                <a:latin typeface="Noto Sans JP"/>
              </a:rPr>
              <a:t>, </a:t>
            </a:r>
          </a:p>
          <a:p>
            <a:r>
              <a:rPr lang="en-US" altLang="ja-JP" i="0" dirty="0" err="1">
                <a:solidFill>
                  <a:srgbClr val="000000"/>
                </a:solidFill>
                <a:effectLst/>
                <a:latin typeface="Noto Sans JP"/>
              </a:rPr>
              <a:t>SongR</a:t>
            </a:r>
            <a:r>
              <a:rPr lang="en-US" altLang="ja-JP" i="0" dirty="0">
                <a:solidFill>
                  <a:srgbClr val="000000"/>
                </a:solidFill>
                <a:effectLst/>
                <a:latin typeface="Noto Sans JP"/>
              </a:rPr>
              <a:t>, </a:t>
            </a:r>
            <a:r>
              <a:rPr lang="en-US" altLang="ja-JP" i="0" dirty="0" err="1">
                <a:solidFill>
                  <a:srgbClr val="000000"/>
                </a:solidFill>
                <a:effectLst/>
                <a:latin typeface="Noto Sans JP"/>
              </a:rPr>
              <a:t>etc</a:t>
            </a:r>
            <a:r>
              <a:rPr lang="en-US" altLang="ja-JP" i="0" dirty="0">
                <a:solidFill>
                  <a:srgbClr val="000000"/>
                </a:solidFill>
                <a:effectLst/>
                <a:latin typeface="Noto Sans JP"/>
              </a:rPr>
              <a:t>…</a:t>
            </a:r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75C10874-25AB-2164-0E93-9A2B9646BC6A}"/>
              </a:ext>
            </a:extLst>
          </p:cNvPr>
          <p:cNvSpPr/>
          <p:nvPr/>
        </p:nvSpPr>
        <p:spPr>
          <a:xfrm>
            <a:off x="8513548" y="6453509"/>
            <a:ext cx="612819" cy="224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F0D759-F053-F3DF-45C4-A6C4F6CBEB2A}"/>
              </a:ext>
            </a:extLst>
          </p:cNvPr>
          <p:cNvSpPr txBox="1"/>
          <p:nvPr/>
        </p:nvSpPr>
        <p:spPr>
          <a:xfrm>
            <a:off x="10337136" y="6413382"/>
            <a:ext cx="137890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それが生成</a:t>
            </a:r>
            <a:r>
              <a:rPr kumimoji="1" lang="en-US" altLang="ja-JP" sz="1600" dirty="0"/>
              <a:t>AI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5710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具体的には？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・デモを実施する。</a:t>
            </a:r>
          </a:p>
        </p:txBody>
      </p:sp>
    </p:spTree>
    <p:extLst>
      <p:ext uri="{BB962C8B-B14F-4D97-AF65-F5344CB8AC3E}">
        <p14:creationId xmlns:p14="http://schemas.microsoft.com/office/powerpoint/2010/main" val="287994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23354F-F715-B1B0-4FCD-10480470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法的なこと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3104B5-CB6B-6129-61CB-2EEC74302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10 min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464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関係ある法律は著作権。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39732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・著作者人格権</a:t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lang="en-US" altLang="ja-JP" sz="1600" dirty="0"/>
              <a:t>(</a:t>
            </a:r>
            <a:r>
              <a:rPr lang="ja-JP" altLang="en-US" sz="1600" dirty="0"/>
              <a:t>公表権</a:t>
            </a:r>
            <a:r>
              <a:rPr lang="en-US" altLang="ja-JP" sz="1600" dirty="0"/>
              <a:t>,</a:t>
            </a:r>
            <a:r>
              <a:rPr lang="ja-JP" altLang="en-US" sz="1600" dirty="0"/>
              <a:t>氏名表示権</a:t>
            </a:r>
            <a:r>
              <a:rPr lang="en-US" altLang="ja-JP" sz="1600" dirty="0"/>
              <a:t>,</a:t>
            </a:r>
            <a:r>
              <a:rPr lang="ja-JP" altLang="en-US" sz="1600" dirty="0"/>
              <a:t>同一性保持権</a:t>
            </a:r>
            <a:r>
              <a:rPr lang="en-US" altLang="ja-JP" sz="1600" dirty="0"/>
              <a:t>)</a:t>
            </a:r>
          </a:p>
          <a:p>
            <a:r>
              <a:rPr lang="ja-JP" altLang="en-US" dirty="0"/>
              <a:t>・著作権</a:t>
            </a:r>
            <a:r>
              <a:rPr lang="en-US" altLang="ja-JP" dirty="0"/>
              <a:t>(</a:t>
            </a:r>
            <a:r>
              <a:rPr lang="ja-JP" altLang="en-US" dirty="0"/>
              <a:t>財産権</a:t>
            </a:r>
            <a:r>
              <a:rPr lang="en-US" altLang="ja-JP" dirty="0"/>
              <a:t>)</a:t>
            </a:r>
            <a:r>
              <a:rPr lang="ja-JP" altLang="en-US" dirty="0"/>
              <a:t>　</a:t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lang="en-US" altLang="ja-JP" sz="1600" dirty="0"/>
              <a:t>(</a:t>
            </a:r>
            <a:r>
              <a:rPr lang="ja-JP" altLang="en-US" sz="1600" dirty="0"/>
              <a:t>複製権</a:t>
            </a:r>
            <a:r>
              <a:rPr lang="en-US" altLang="ja-JP" sz="1600" dirty="0"/>
              <a:t>,</a:t>
            </a:r>
            <a:r>
              <a:rPr lang="ja-JP" altLang="en-US" sz="1600" dirty="0"/>
              <a:t>上演権・演奏権</a:t>
            </a:r>
            <a:r>
              <a:rPr lang="en-US" altLang="ja-JP" sz="1600" dirty="0"/>
              <a:t>,</a:t>
            </a:r>
            <a:r>
              <a:rPr lang="ja-JP" altLang="en-US" sz="1600" dirty="0"/>
              <a:t>上映権</a:t>
            </a:r>
            <a:r>
              <a:rPr lang="en-US" altLang="ja-JP" sz="1600" dirty="0"/>
              <a:t>,</a:t>
            </a:r>
            <a:r>
              <a:rPr lang="ja-JP" altLang="en-US" sz="1600" dirty="0"/>
              <a:t>公衆送信権・公の伝達権</a:t>
            </a:r>
            <a:r>
              <a:rPr lang="en-US" altLang="ja-JP" sz="1600" dirty="0"/>
              <a:t>,</a:t>
            </a:r>
            <a:r>
              <a:rPr lang="ja-JP" altLang="en-US" sz="1600" dirty="0"/>
              <a:t>口述権</a:t>
            </a:r>
            <a:r>
              <a:rPr lang="en-US" altLang="ja-JP" sz="1600" dirty="0"/>
              <a:t>,</a:t>
            </a:r>
            <a:r>
              <a:rPr lang="ja-JP" altLang="en-US" sz="1600" dirty="0"/>
              <a:t>展示権</a:t>
            </a:r>
            <a:r>
              <a:rPr lang="en-US" altLang="ja-JP" sz="1600" dirty="0"/>
              <a:t>,</a:t>
            </a:r>
            <a:r>
              <a:rPr lang="ja-JP" altLang="en-US" sz="1600" dirty="0"/>
              <a:t>頒布権</a:t>
            </a:r>
            <a:r>
              <a:rPr lang="en-US" altLang="ja-JP" sz="1600" dirty="0"/>
              <a:t>,</a:t>
            </a:r>
            <a:r>
              <a:rPr lang="ja-JP" altLang="en-US" sz="1600" dirty="0"/>
              <a:t>譲渡権</a:t>
            </a:r>
            <a:r>
              <a:rPr lang="en-US" altLang="ja-JP" sz="1600" dirty="0"/>
              <a:t>,</a:t>
            </a:r>
            <a:r>
              <a:rPr lang="ja-JP" altLang="en-US" sz="1600" dirty="0"/>
              <a:t>与権</a:t>
            </a:r>
            <a:r>
              <a:rPr lang="en-US" altLang="ja-JP" sz="1600" dirty="0"/>
              <a:t>,</a:t>
            </a:r>
            <a:r>
              <a:rPr lang="ja-JP" altLang="en-US" sz="1600" dirty="0"/>
              <a:t>翻訳権・翻案権など</a:t>
            </a:r>
            <a:r>
              <a:rPr lang="en-US" altLang="ja-JP" sz="1600" dirty="0"/>
              <a:t>,</a:t>
            </a:r>
            <a:r>
              <a:rPr lang="ja-JP" altLang="en-US" sz="1600" dirty="0"/>
              <a:t>二次的著作物の利用権</a:t>
            </a:r>
            <a:r>
              <a:rPr lang="en-US" altLang="ja-JP" sz="1600" dirty="0"/>
              <a:t>)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69BD618-1392-249E-F86B-A9C63E9A0FEC}"/>
              </a:ext>
            </a:extLst>
          </p:cNvPr>
          <p:cNvSpPr txBox="1"/>
          <p:nvPr/>
        </p:nvSpPr>
        <p:spPr>
          <a:xfrm>
            <a:off x="1935938" y="1555792"/>
            <a:ext cx="488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: </a:t>
            </a:r>
            <a:r>
              <a:rPr lang="ja-JP" altLang="en-US" dirty="0">
                <a:hlinkClick r:id="rId2"/>
              </a:rPr>
              <a:t> 先読み！</a:t>
            </a:r>
            <a:r>
              <a:rPr lang="en-US" altLang="ja-JP" dirty="0">
                <a:hlinkClick r:id="rId2"/>
              </a:rPr>
              <a:t>IT×</a:t>
            </a:r>
            <a:r>
              <a:rPr lang="ja-JP" altLang="en-US" dirty="0">
                <a:hlinkClick r:id="rId2"/>
              </a:rPr>
              <a:t>ビジネス講座　画像生成</a:t>
            </a:r>
            <a:r>
              <a:rPr lang="en-US" altLang="ja-JP" dirty="0">
                <a:hlinkClick r:id="rId2"/>
              </a:rPr>
              <a:t>AI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E0B26C-C3B1-570A-3689-EB5F0E627531}"/>
              </a:ext>
            </a:extLst>
          </p:cNvPr>
          <p:cNvSpPr txBox="1"/>
          <p:nvPr/>
        </p:nvSpPr>
        <p:spPr>
          <a:xfrm>
            <a:off x="2864088" y="4966359"/>
            <a:ext cx="695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生成</a:t>
            </a:r>
            <a:r>
              <a:rPr kumimoji="1" lang="en-US" altLang="ja-JP" sz="1200" dirty="0"/>
              <a:t>AI</a:t>
            </a:r>
            <a:r>
              <a:rPr kumimoji="1" lang="ja-JP" altLang="en-US" sz="1200" dirty="0"/>
              <a:t>は、まだ新しい分野だけに、既存の法律に当てはまらないもの、これからルールの整備が必要なことも多く、判断の難しいケースが発生する事が想定される。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70C948D3-D1DC-D378-9203-DB0350BA39B1}"/>
              </a:ext>
            </a:extLst>
          </p:cNvPr>
          <p:cNvSpPr/>
          <p:nvPr/>
        </p:nvSpPr>
        <p:spPr>
          <a:xfrm>
            <a:off x="5641848" y="5514312"/>
            <a:ext cx="484632" cy="4616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4F3B4E-B0D0-69D5-7BBE-535A739B42DF}"/>
              </a:ext>
            </a:extLst>
          </p:cNvPr>
          <p:cNvSpPr txBox="1"/>
          <p:nvPr/>
        </p:nvSpPr>
        <p:spPr>
          <a:xfrm>
            <a:off x="5339156" y="6056424"/>
            <a:ext cx="1295402" cy="28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助けが必要です。</a:t>
            </a:r>
          </a:p>
        </p:txBody>
      </p:sp>
    </p:spTree>
    <p:extLst>
      <p:ext uri="{BB962C8B-B14F-4D97-AF65-F5344CB8AC3E}">
        <p14:creationId xmlns:p14="http://schemas.microsoft.com/office/powerpoint/2010/main" val="886332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侵害しそうな観点の整理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397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生成</a:t>
            </a:r>
            <a:r>
              <a:rPr lang="en-US" altLang="ja-JP" dirty="0"/>
              <a:t>AI</a:t>
            </a:r>
            <a:r>
              <a:rPr lang="ja-JP" altLang="en-US" dirty="0"/>
              <a:t>の学習フェーズ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生成</a:t>
            </a:r>
            <a:r>
              <a:rPr lang="en-US" altLang="ja-JP" dirty="0"/>
              <a:t>AI</a:t>
            </a:r>
            <a:r>
              <a:rPr lang="ja-JP" altLang="en-US" dirty="0"/>
              <a:t>の利用フェーズ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その他</a:t>
            </a:r>
            <a:br>
              <a:rPr lang="en-US" altLang="ja-JP" dirty="0"/>
            </a:br>
            <a:endParaRPr lang="en-US" altLang="ja-JP" sz="16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スライド ズーム 8">
                <a:extLst>
                  <a:ext uri="{FF2B5EF4-FFF2-40B4-BE49-F238E27FC236}">
                    <a16:creationId xmlns:a16="http://schemas.microsoft.com/office/drawing/2014/main" id="{3838F95C-8CF1-8C3A-4B93-5276ACE8AD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3846931"/>
                  </p:ext>
                </p:extLst>
              </p:nvPr>
            </p:nvGraphicFramePr>
            <p:xfrm>
              <a:off x="9240253" y="1657564"/>
              <a:ext cx="2234436" cy="1256871"/>
            </p:xfrm>
            <a:graphic>
              <a:graphicData uri="http://schemas.microsoft.com/office/powerpoint/2016/slidezoom">
                <pslz:sldZm>
                  <pslz:sldZmObj sldId="263" cId="3805710932">
                    <pslz:zmPr id="{15FDDD88-1CF0-4A25-BE3C-78F4C66E66F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4436" cy="12568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スライド ズーム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3838F95C-8CF1-8C3A-4B93-5276ACE8AD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0253" y="1657564"/>
                <a:ext cx="2234436" cy="12568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F0CE8E1-58E4-23C5-06C3-E0E1B404DA41}"/>
              </a:ext>
            </a:extLst>
          </p:cNvPr>
          <p:cNvCxnSpPr/>
          <p:nvPr/>
        </p:nvCxnSpPr>
        <p:spPr>
          <a:xfrm flipH="1" flipV="1">
            <a:off x="10848187" y="2995863"/>
            <a:ext cx="261258" cy="32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F328646-0A93-1451-C59C-3DD5FC1500D5}"/>
              </a:ext>
            </a:extLst>
          </p:cNvPr>
          <p:cNvSpPr txBox="1"/>
          <p:nvPr/>
        </p:nvSpPr>
        <p:spPr>
          <a:xfrm>
            <a:off x="10397863" y="331620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これは利用フェーズ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00C4463-B7D1-5A9B-F070-ABFA2FE79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849" y="3815782"/>
            <a:ext cx="1241663" cy="968007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ACA996-84E8-5EF1-0F2B-C45933500B31}"/>
              </a:ext>
            </a:extLst>
          </p:cNvPr>
          <p:cNvSpPr/>
          <p:nvPr/>
        </p:nvSpPr>
        <p:spPr>
          <a:xfrm>
            <a:off x="6178968" y="4104479"/>
            <a:ext cx="948611" cy="3686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/>
              <a:t>大量のデータ</a:t>
            </a:r>
            <a:br>
              <a:rPr kumimoji="1" lang="en-US" altLang="ja-JP" sz="1000" dirty="0"/>
            </a:br>
            <a:r>
              <a:rPr kumimoji="1" lang="en-US" altLang="ja-JP" sz="1000" dirty="0"/>
              <a:t>(model)</a:t>
            </a:r>
            <a:endParaRPr kumimoji="1" lang="ja-JP" altLang="en-US" sz="10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45D77E4-2362-3E15-99E4-3566096F727C}"/>
              </a:ext>
            </a:extLst>
          </p:cNvPr>
          <p:cNvCxnSpPr>
            <a:cxnSpLocks/>
          </p:cNvCxnSpPr>
          <p:nvPr/>
        </p:nvCxnSpPr>
        <p:spPr>
          <a:xfrm flipV="1">
            <a:off x="6215457" y="4625945"/>
            <a:ext cx="199092" cy="31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3F689A2-2608-6F4F-3342-591C34041555}"/>
              </a:ext>
            </a:extLst>
          </p:cNvPr>
          <p:cNvSpPr txBox="1"/>
          <p:nvPr/>
        </p:nvSpPr>
        <p:spPr>
          <a:xfrm>
            <a:off x="5868260" y="4941631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これを作るのが学習フェーズ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A764080-EA13-8269-48EF-065D73EA6DE6}"/>
              </a:ext>
            </a:extLst>
          </p:cNvPr>
          <p:cNvSpPr txBox="1"/>
          <p:nvPr/>
        </p:nvSpPr>
        <p:spPr>
          <a:xfrm>
            <a:off x="2440187" y="594961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</a:t>
            </a:r>
            <a:r>
              <a:rPr kumimoji="1" lang="ja-JP" altLang="en-US" dirty="0"/>
              <a:t>その他</a:t>
            </a:r>
            <a:r>
              <a:rPr kumimoji="1" lang="en-US" altLang="ja-JP" dirty="0"/>
              <a:t>”</a:t>
            </a:r>
          </a:p>
          <a:p>
            <a:r>
              <a:rPr kumimoji="1" lang="ja-JP" altLang="en-US" dirty="0"/>
              <a:t>　↑今、この場で想定してない観点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EA9649-7AF2-CB4C-5B4E-E58CD40F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79" y="2285999"/>
            <a:ext cx="392201" cy="34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個人事業主イラスト／無料イラスト/フリー素材なら「イラストAC」">
            <a:extLst>
              <a:ext uri="{FF2B5EF4-FFF2-40B4-BE49-F238E27FC236}">
                <a16:creationId xmlns:a16="http://schemas.microsoft.com/office/drawing/2014/main" id="{27561028-C21E-B5BC-9E2B-F4F849E0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180" y="2717322"/>
            <a:ext cx="337200" cy="37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個人事業主イラスト／無料イラスト/フリー素材なら「イラストAC」">
            <a:extLst>
              <a:ext uri="{FF2B5EF4-FFF2-40B4-BE49-F238E27FC236}">
                <a16:creationId xmlns:a16="http://schemas.microsoft.com/office/drawing/2014/main" id="{DAA404A0-B607-B286-CE13-44DE8894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355" y="3596728"/>
            <a:ext cx="337200" cy="37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7D4BAD7-0497-CA41-2E04-A60B2A5AA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411" y="5166651"/>
            <a:ext cx="392201" cy="34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58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楕円 5">
            <a:extLst>
              <a:ext uri="{FF2B5EF4-FFF2-40B4-BE49-F238E27FC236}">
                <a16:creationId xmlns:a16="http://schemas.microsoft.com/office/drawing/2014/main" id="{3E2B754D-BB9B-9BF7-DEDF-CCED5135A9A6}"/>
              </a:ext>
            </a:extLst>
          </p:cNvPr>
          <p:cNvSpPr/>
          <p:nvPr/>
        </p:nvSpPr>
        <p:spPr>
          <a:xfrm>
            <a:off x="2117568" y="1941467"/>
            <a:ext cx="8491928" cy="3797129"/>
          </a:xfrm>
          <a:prstGeom prst="ellipse">
            <a:avLst/>
          </a:prstGeom>
          <a:solidFill>
            <a:srgbClr val="CC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503" y="592776"/>
            <a:ext cx="9720072" cy="1499616"/>
          </a:xfrm>
        </p:spPr>
        <p:txBody>
          <a:bodyPr/>
          <a:lstStyle/>
          <a:p>
            <a:r>
              <a:rPr lang="ja-JP" altLang="en-US" dirty="0"/>
              <a:t>学習フェーズと</a:t>
            </a:r>
            <a:br>
              <a:rPr lang="en-US" altLang="ja-JP" dirty="0"/>
            </a:br>
            <a:r>
              <a:rPr lang="ja-JP" altLang="en-US" dirty="0"/>
              <a:t>利用フェーズのイメージ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320A1B8-43F4-D09B-2AF0-C2B277F6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784" y="3578804"/>
            <a:ext cx="1241663" cy="968007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C3B140-3867-8D65-773E-E7E7E13517CD}"/>
              </a:ext>
            </a:extLst>
          </p:cNvPr>
          <p:cNvSpPr/>
          <p:nvPr/>
        </p:nvSpPr>
        <p:spPr>
          <a:xfrm>
            <a:off x="9639810" y="3887783"/>
            <a:ext cx="878487" cy="3018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/>
              <a:t>大量のデータ</a:t>
            </a:r>
            <a:br>
              <a:rPr kumimoji="1" lang="en-US" altLang="ja-JP" sz="900" dirty="0"/>
            </a:br>
            <a:r>
              <a:rPr kumimoji="1" lang="en-US" altLang="ja-JP" sz="900" dirty="0"/>
              <a:t>(model)</a:t>
            </a:r>
            <a:endParaRPr kumimoji="1" lang="ja-JP" altLang="en-US" sz="900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6C9E9F3-8272-458E-E842-C777D15F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593" y="2092392"/>
            <a:ext cx="1323975" cy="79057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5CFEE98-138C-1C21-0724-F7A0AB818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207" y="2362178"/>
            <a:ext cx="1419225" cy="93345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B922198-1FE1-9E25-AF9F-26075AA03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861" y="4471759"/>
            <a:ext cx="1447800" cy="101917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E05A28AE-A33B-46E5-EE63-3903F7C6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764" y="3544196"/>
            <a:ext cx="1367961" cy="968007"/>
          </a:xfrm>
          <a:prstGeom prst="rect">
            <a:avLst/>
          </a:prstGeom>
        </p:spPr>
      </p:pic>
      <p:sp>
        <p:nvSpPr>
          <p:cNvPr id="28" name="次の値と等しい 27">
            <a:extLst>
              <a:ext uri="{FF2B5EF4-FFF2-40B4-BE49-F238E27FC236}">
                <a16:creationId xmlns:a16="http://schemas.microsoft.com/office/drawing/2014/main" id="{51D939DB-E6F8-E1E5-4745-5C0A21094FC4}"/>
              </a:ext>
            </a:extLst>
          </p:cNvPr>
          <p:cNvSpPr/>
          <p:nvPr/>
        </p:nvSpPr>
        <p:spPr>
          <a:xfrm>
            <a:off x="9008250" y="3813222"/>
            <a:ext cx="330009" cy="32350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5DB47C35-8F21-149B-D16D-3CF6B39A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784" y="2044580"/>
            <a:ext cx="1241663" cy="968007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DA35083-1446-6E4C-39AB-73B701709C0F}"/>
              </a:ext>
            </a:extLst>
          </p:cNvPr>
          <p:cNvSpPr/>
          <p:nvPr/>
        </p:nvSpPr>
        <p:spPr>
          <a:xfrm>
            <a:off x="9639810" y="2353559"/>
            <a:ext cx="878487" cy="3018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/>
              <a:t>大量のデータ</a:t>
            </a:r>
            <a:br>
              <a:rPr kumimoji="1" lang="en-US" altLang="ja-JP" sz="900" dirty="0"/>
            </a:br>
            <a:r>
              <a:rPr kumimoji="1" lang="en-US" altLang="ja-JP" sz="900" dirty="0"/>
              <a:t>(model)</a:t>
            </a:r>
            <a:endParaRPr kumimoji="1" lang="ja-JP" altLang="en-US" sz="900" dirty="0"/>
          </a:p>
        </p:txBody>
      </p:sp>
      <p:sp>
        <p:nvSpPr>
          <p:cNvPr id="31" name="次の値と等しい 30">
            <a:extLst>
              <a:ext uri="{FF2B5EF4-FFF2-40B4-BE49-F238E27FC236}">
                <a16:creationId xmlns:a16="http://schemas.microsoft.com/office/drawing/2014/main" id="{C0D941DF-EC64-DCC9-33BB-BF4AC2A074EC}"/>
              </a:ext>
            </a:extLst>
          </p:cNvPr>
          <p:cNvSpPr/>
          <p:nvPr/>
        </p:nvSpPr>
        <p:spPr>
          <a:xfrm>
            <a:off x="9204831" y="2377748"/>
            <a:ext cx="270214" cy="29137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56C998B1-6BA9-E077-E11E-AE32E9C4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39" y="4837635"/>
            <a:ext cx="1241663" cy="968007"/>
          </a:xfrm>
          <a:prstGeom prst="rect">
            <a:avLst/>
          </a:prstGeom>
        </p:spPr>
      </p:pic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FA33760-E761-3258-15E4-8B0618AA24CD}"/>
              </a:ext>
            </a:extLst>
          </p:cNvPr>
          <p:cNvSpPr/>
          <p:nvPr/>
        </p:nvSpPr>
        <p:spPr>
          <a:xfrm>
            <a:off x="6060565" y="5146614"/>
            <a:ext cx="878487" cy="3018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/>
              <a:t>大量のデータ</a:t>
            </a:r>
            <a:br>
              <a:rPr kumimoji="1" lang="en-US" altLang="ja-JP" sz="900" dirty="0"/>
            </a:br>
            <a:r>
              <a:rPr kumimoji="1" lang="en-US" altLang="ja-JP" sz="900" dirty="0"/>
              <a:t>(model)</a:t>
            </a:r>
            <a:endParaRPr kumimoji="1" lang="ja-JP" altLang="en-US" sz="900" dirty="0"/>
          </a:p>
        </p:txBody>
      </p:sp>
      <p:sp>
        <p:nvSpPr>
          <p:cNvPr id="34" name="次の値と等しい 33">
            <a:extLst>
              <a:ext uri="{FF2B5EF4-FFF2-40B4-BE49-F238E27FC236}">
                <a16:creationId xmlns:a16="http://schemas.microsoft.com/office/drawing/2014/main" id="{FE8FE686-C3BC-9728-760C-0DA6BF900261}"/>
              </a:ext>
            </a:extLst>
          </p:cNvPr>
          <p:cNvSpPr/>
          <p:nvPr/>
        </p:nvSpPr>
        <p:spPr>
          <a:xfrm rot="179516">
            <a:off x="5525312" y="4989738"/>
            <a:ext cx="330009" cy="32350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次の値と等しい 34">
            <a:extLst>
              <a:ext uri="{FF2B5EF4-FFF2-40B4-BE49-F238E27FC236}">
                <a16:creationId xmlns:a16="http://schemas.microsoft.com/office/drawing/2014/main" id="{15610D34-BC8F-A70C-9464-11770B12EA84}"/>
              </a:ext>
            </a:extLst>
          </p:cNvPr>
          <p:cNvSpPr/>
          <p:nvPr/>
        </p:nvSpPr>
        <p:spPr>
          <a:xfrm rot="19202846">
            <a:off x="5728431" y="2589647"/>
            <a:ext cx="270214" cy="29137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1A3631E8-A11D-8E88-A2B9-183D2F25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92" y="1979097"/>
            <a:ext cx="1241663" cy="968007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BCDAA75-3DB3-95DA-5488-06B05104BA7F}"/>
              </a:ext>
            </a:extLst>
          </p:cNvPr>
          <p:cNvSpPr/>
          <p:nvPr/>
        </p:nvSpPr>
        <p:spPr>
          <a:xfrm>
            <a:off x="6231518" y="2288076"/>
            <a:ext cx="878487" cy="3018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/>
              <a:t>大量のデータ</a:t>
            </a:r>
            <a:br>
              <a:rPr kumimoji="1" lang="en-US" altLang="ja-JP" sz="900" dirty="0"/>
            </a:br>
            <a:r>
              <a:rPr kumimoji="1" lang="en-US" altLang="ja-JP" sz="900" dirty="0"/>
              <a:t>(model)</a:t>
            </a:r>
            <a:endParaRPr kumimoji="1" lang="ja-JP" altLang="en-US" sz="9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C769ADE-0BD9-EF7F-D2E7-731480824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35" y="827798"/>
            <a:ext cx="392201" cy="34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個人事業主イラスト／無料イラスト/フリー素材なら「イラストAC」">
            <a:extLst>
              <a:ext uri="{FF2B5EF4-FFF2-40B4-BE49-F238E27FC236}">
                <a16:creationId xmlns:a16="http://schemas.microsoft.com/office/drawing/2014/main" id="{A266F0C7-B207-B296-B15A-5DE2E151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88" y="1445765"/>
            <a:ext cx="337200" cy="37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プレイコンピューターレトロ 内蔵ゲーム118種のファミコン互換機">
            <a:extLst>
              <a:ext uri="{FF2B5EF4-FFF2-40B4-BE49-F238E27FC236}">
                <a16:creationId xmlns:a16="http://schemas.microsoft.com/office/drawing/2014/main" id="{FF14E183-E56C-C903-A4FE-567DFA01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9" y="5333680"/>
            <a:ext cx="2047942" cy="142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1BA189E-3CB0-2B1D-E9D2-D15568ABE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5147" y="2930677"/>
            <a:ext cx="1917187" cy="1969633"/>
          </a:xfrm>
          <a:prstGeom prst="rect">
            <a:avLst/>
          </a:prstGeom>
        </p:spPr>
      </p:pic>
      <p:sp>
        <p:nvSpPr>
          <p:cNvPr id="11" name="矢印: 下 10">
            <a:extLst>
              <a:ext uri="{FF2B5EF4-FFF2-40B4-BE49-F238E27FC236}">
                <a16:creationId xmlns:a16="http://schemas.microsoft.com/office/drawing/2014/main" id="{97B35EFA-2EF4-C5CB-C06F-388FD2511ED5}"/>
              </a:ext>
            </a:extLst>
          </p:cNvPr>
          <p:cNvSpPr/>
          <p:nvPr/>
        </p:nvSpPr>
        <p:spPr>
          <a:xfrm rot="2453912">
            <a:off x="1663188" y="4775173"/>
            <a:ext cx="347076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985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吹き出し: 円形 1">
            <a:extLst>
              <a:ext uri="{FF2B5EF4-FFF2-40B4-BE49-F238E27FC236}">
                <a16:creationId xmlns:a16="http://schemas.microsoft.com/office/drawing/2014/main" id="{58B97B64-44B6-A544-1F1D-8955B26828CE}"/>
              </a:ext>
            </a:extLst>
          </p:cNvPr>
          <p:cNvSpPr/>
          <p:nvPr/>
        </p:nvSpPr>
        <p:spPr>
          <a:xfrm>
            <a:off x="1346110" y="2437624"/>
            <a:ext cx="6780361" cy="4286309"/>
          </a:xfrm>
          <a:prstGeom prst="wedgeEllipseCallout">
            <a:avLst>
              <a:gd name="adj1" fmla="val 52619"/>
              <a:gd name="adj2" fmla="val 2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学習フェーズにて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39732"/>
          </a:xfrm>
        </p:spPr>
        <p:txBody>
          <a:bodyPr>
            <a:normAutofit/>
          </a:bodyPr>
          <a:lstStyle/>
          <a:p>
            <a:r>
              <a:rPr lang="ja-JP" altLang="en-US" dirty="0"/>
              <a:t>生成</a:t>
            </a:r>
            <a:r>
              <a:rPr lang="en-US" altLang="ja-JP" dirty="0"/>
              <a:t>AI</a:t>
            </a:r>
            <a:r>
              <a:rPr lang="ja-JP" altLang="en-US" dirty="0"/>
              <a:t>の学習フェーズ</a:t>
            </a:r>
            <a:br>
              <a:rPr lang="en-US" altLang="ja-JP" dirty="0"/>
            </a:br>
            <a:endParaRPr lang="en-US" altLang="ja-JP" sz="16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00C4463-B7D1-5A9B-F070-ABFA2FE7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999" y="5222280"/>
            <a:ext cx="1241663" cy="968007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ACA996-84E8-5EF1-0F2B-C45933500B31}"/>
              </a:ext>
            </a:extLst>
          </p:cNvPr>
          <p:cNvSpPr/>
          <p:nvPr/>
        </p:nvSpPr>
        <p:spPr>
          <a:xfrm>
            <a:off x="8448453" y="5557604"/>
            <a:ext cx="1030765" cy="31771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/>
              <a:t>大量のデータ</a:t>
            </a:r>
            <a:br>
              <a:rPr kumimoji="1" lang="en-US" altLang="ja-JP" sz="1100" dirty="0"/>
            </a:br>
            <a:r>
              <a:rPr kumimoji="1" lang="en-US" altLang="ja-JP" sz="1100" dirty="0"/>
              <a:t>(model)</a:t>
            </a:r>
            <a:endParaRPr kumimoji="1" lang="ja-JP" altLang="en-US" sz="1100" dirty="0"/>
          </a:p>
        </p:txBody>
      </p:sp>
      <p:pic>
        <p:nvPicPr>
          <p:cNvPr id="2050" name="Picture 2" descr="透かし文字の消し方｜画像から「SAMPLE」などの透かし文字を消す方法">
            <a:extLst>
              <a:ext uri="{FF2B5EF4-FFF2-40B4-BE49-F238E27FC236}">
                <a16:creationId xmlns:a16="http://schemas.microsoft.com/office/drawing/2014/main" id="{38011550-F071-2CCE-C49E-9A57A0F6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401" y="2797317"/>
            <a:ext cx="408403" cy="2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縦画像サンプル | トップ工業株式会社">
            <a:extLst>
              <a:ext uri="{FF2B5EF4-FFF2-40B4-BE49-F238E27FC236}">
                <a16:creationId xmlns:a16="http://schemas.microsoft.com/office/drawing/2014/main" id="{FCA2CBF3-BCA8-B2CE-14B1-4CEC98A2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933" y="3021708"/>
            <a:ext cx="330410" cy="44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画像処理のサンプル一覧">
            <a:extLst>
              <a:ext uri="{FF2B5EF4-FFF2-40B4-BE49-F238E27FC236}">
                <a16:creationId xmlns:a16="http://schemas.microsoft.com/office/drawing/2014/main" id="{7907B287-C266-7FB1-CE76-7A97637B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46" y="3404349"/>
            <a:ext cx="526613" cy="4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サンプル画像 | tspea.org">
            <a:extLst>
              <a:ext uri="{FF2B5EF4-FFF2-40B4-BE49-F238E27FC236}">
                <a16:creationId xmlns:a16="http://schemas.microsoft.com/office/drawing/2014/main" id="{33F4A92F-40C6-4F0C-86DE-F6561413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57" y="4057069"/>
            <a:ext cx="526613" cy="3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元祖食品サンプル屋「豚汁」">
            <a:extLst>
              <a:ext uri="{FF2B5EF4-FFF2-40B4-BE49-F238E27FC236}">
                <a16:creationId xmlns:a16="http://schemas.microsoft.com/office/drawing/2014/main" id="{7BF5D794-1731-ABED-B329-AAC5613A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700" y="3141474"/>
            <a:ext cx="526613" cy="52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chicad確認申請サンプルプロジェクト – Graphisoft">
            <a:extLst>
              <a:ext uri="{FF2B5EF4-FFF2-40B4-BE49-F238E27FC236}">
                <a16:creationId xmlns:a16="http://schemas.microsoft.com/office/drawing/2014/main" id="{607B5FF7-AEDC-5DCF-7489-F6A40D26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415" y="3869640"/>
            <a:ext cx="526613" cy="25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サンプル画像 - EX-FC300S - デジタルカメラ - CASIO">
            <a:extLst>
              <a:ext uri="{FF2B5EF4-FFF2-40B4-BE49-F238E27FC236}">
                <a16:creationId xmlns:a16="http://schemas.microsoft.com/office/drawing/2014/main" id="{4087759D-949D-5154-43EB-E5617236C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119" y="3544334"/>
            <a:ext cx="464601" cy="62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IKKOR Z 70-180mm f/2.8 - 撮影サンプル | NIKKORレンズ | ニコンイメージング">
            <a:extLst>
              <a:ext uri="{FF2B5EF4-FFF2-40B4-BE49-F238E27FC236}">
                <a16:creationId xmlns:a16="http://schemas.microsoft.com/office/drawing/2014/main" id="{EE90AFE8-4520-7A48-505B-762DDFEB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66" y="2532553"/>
            <a:ext cx="556089" cy="37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阪の食品サンプル製作ランキングTOP6 - じゃらんnet">
            <a:extLst>
              <a:ext uri="{FF2B5EF4-FFF2-40B4-BE49-F238E27FC236}">
                <a16:creationId xmlns:a16="http://schemas.microsoft.com/office/drawing/2014/main" id="{47177FB1-4D95-5DFD-146E-F0F164455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01" y="3934175"/>
            <a:ext cx="464601" cy="34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好青年な印象を与える「爽やかマッシュ」のサンプル７選！ | メンズファッションメディア OTOKOMAE / 男前研究所">
            <a:extLst>
              <a:ext uri="{FF2B5EF4-FFF2-40B4-BE49-F238E27FC236}">
                <a16:creationId xmlns:a16="http://schemas.microsoft.com/office/drawing/2014/main" id="{77BE5357-4197-317B-DB35-06ABD9C1B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17" y="3291188"/>
            <a:ext cx="750926" cy="39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世界が「桜は中国の花」と思う日は来るか：日経ビジネス電子版">
            <a:extLst>
              <a:ext uri="{FF2B5EF4-FFF2-40B4-BE49-F238E27FC236}">
                <a16:creationId xmlns:a16="http://schemas.microsoft.com/office/drawing/2014/main" id="{A4E96EEE-3930-B663-8C93-B9FECDDA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56" y="2620068"/>
            <a:ext cx="524434" cy="29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可憐に冬の庭を彩る！冬に咲く花23選｜育て方や管理のポイントは？">
            <a:extLst>
              <a:ext uri="{FF2B5EF4-FFF2-40B4-BE49-F238E27FC236}">
                <a16:creationId xmlns:a16="http://schemas.microsoft.com/office/drawing/2014/main" id="{F4DDE7CC-6C7B-2B3D-CEAF-5FB316F8F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477" y="4372527"/>
            <a:ext cx="524435" cy="3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夏の花10選！花言葉とおすすめの植物は？ - HORTI 〜ホルティ〜 by GreenSnap">
            <a:extLst>
              <a:ext uri="{FF2B5EF4-FFF2-40B4-BE49-F238E27FC236}">
                <a16:creationId xmlns:a16="http://schemas.microsoft.com/office/drawing/2014/main" id="{50B94354-6C2C-7EAC-5B19-6CD3EFD66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03" y="5423804"/>
            <a:ext cx="609753" cy="45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小さな虫も、栽培の助けになっています ｜ ワタミオーガニック公式サイト">
            <a:extLst>
              <a:ext uri="{FF2B5EF4-FFF2-40B4-BE49-F238E27FC236}">
                <a16:creationId xmlns:a16="http://schemas.microsoft.com/office/drawing/2014/main" id="{9146308C-E26B-B93A-F9C2-016D40ED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549" y="6058915"/>
            <a:ext cx="609753" cy="42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オオクワガタ幼虫・カブトムシ（ヘラクレスオオカブト）専門店【むしや本舗】">
            <a:extLst>
              <a:ext uri="{FF2B5EF4-FFF2-40B4-BE49-F238E27FC236}">
                <a16:creationId xmlns:a16="http://schemas.microsoft.com/office/drawing/2014/main" id="{6AE7A6BF-320C-1DA1-FB6D-A126BC5F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4885676"/>
            <a:ext cx="702650" cy="29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429,957点の虫のストックフォト - Getty Images">
            <a:extLst>
              <a:ext uri="{FF2B5EF4-FFF2-40B4-BE49-F238E27FC236}">
                <a16:creationId xmlns:a16="http://schemas.microsoft.com/office/drawing/2014/main" id="{688209E8-E487-68B3-1990-49BF02748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49" y="4542809"/>
            <a:ext cx="664252" cy="3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身近な鳥たちと親しくなろう♪新しい趣味 【バードウォッチング】を始めてみない？ | キナリノ">
            <a:extLst>
              <a:ext uri="{FF2B5EF4-FFF2-40B4-BE49-F238E27FC236}">
                <a16:creationId xmlns:a16="http://schemas.microsoft.com/office/drawing/2014/main" id="{279D51D1-AEED-BEA3-A139-33E498F4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092" y="3895457"/>
            <a:ext cx="491623" cy="3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89,961点の青い鳥のストックフォト - Getty Images">
            <a:extLst>
              <a:ext uri="{FF2B5EF4-FFF2-40B4-BE49-F238E27FC236}">
                <a16:creationId xmlns:a16="http://schemas.microsoft.com/office/drawing/2014/main" id="{289CE7AC-75BC-69DD-2E9E-16D79438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68" y="5474474"/>
            <a:ext cx="524434" cy="35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令和を代表する人気者になりそうな有名人ランキング|Novelbright,杉野遥亮,横浜流星|他 - gooランキング">
            <a:extLst>
              <a:ext uri="{FF2B5EF4-FFF2-40B4-BE49-F238E27FC236}">
                <a16:creationId xmlns:a16="http://schemas.microsoft.com/office/drawing/2014/main" id="{DEBEB78B-626B-28B3-37FA-4E15CB4C8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91" y="2095167"/>
            <a:ext cx="1276136" cy="12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男性が選ぶ「一緒にドライブに行きたい有名人」ランキング！ 2位 乃木坂46を抑えた1位は？ - All About NEWS">
            <a:extLst>
              <a:ext uri="{FF2B5EF4-FFF2-40B4-BE49-F238E27FC236}">
                <a16:creationId xmlns:a16="http://schemas.microsoft.com/office/drawing/2014/main" id="{0590A7B7-3FBC-E5A3-7D60-22189A74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477" y="4975908"/>
            <a:ext cx="1684953" cy="12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武田真治】若い頃はフェミ男？いつから筋肉キャラに？昔と画像比較！｜エンジェルニュース">
            <a:extLst>
              <a:ext uri="{FF2B5EF4-FFF2-40B4-BE49-F238E27FC236}">
                <a16:creationId xmlns:a16="http://schemas.microsoft.com/office/drawing/2014/main" id="{F4D79B4D-C9BA-C9EF-9ECF-5F5943B36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445" y="4433801"/>
            <a:ext cx="850201" cy="8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AIPICT | Free Background Illustrations - イラスト背景のフリー素材サイト">
            <a:extLst>
              <a:ext uri="{FF2B5EF4-FFF2-40B4-BE49-F238E27FC236}">
                <a16:creationId xmlns:a16="http://schemas.microsoft.com/office/drawing/2014/main" id="{14BE5841-1F18-9A77-E459-8E39D94C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723" y="3561114"/>
            <a:ext cx="524435" cy="3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背景一覧 - 東方ダンマクカグラ有志攻略Wiki">
            <a:extLst>
              <a:ext uri="{FF2B5EF4-FFF2-40B4-BE49-F238E27FC236}">
                <a16:creationId xmlns:a16="http://schemas.microsoft.com/office/drawing/2014/main" id="{5FD13D90-B36B-BFD6-C710-8F5CBC1FC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57" y="4227528"/>
            <a:ext cx="702650" cy="33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赤坂氷川神社">
            <a:extLst>
              <a:ext uri="{FF2B5EF4-FFF2-40B4-BE49-F238E27FC236}">
                <a16:creationId xmlns:a16="http://schemas.microsoft.com/office/drawing/2014/main" id="{4F9ED20C-D957-B9AA-5F4B-4BC51D53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915" y="4439624"/>
            <a:ext cx="489086" cy="2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玉依姫 - 陰陽師～平安妖絵巻～ Wiki*">
            <a:extLst>
              <a:ext uri="{FF2B5EF4-FFF2-40B4-BE49-F238E27FC236}">
                <a16:creationId xmlns:a16="http://schemas.microsoft.com/office/drawing/2014/main" id="{4DB77B35-9E32-7090-21B3-4430919A7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59" y="5584319"/>
            <a:ext cx="353191" cy="47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 descr="神武天皇｜キャラクター紹介｜ARで甦る東紀州八英傑">
            <a:extLst>
              <a:ext uri="{FF2B5EF4-FFF2-40B4-BE49-F238E27FC236}">
                <a16:creationId xmlns:a16="http://schemas.microsoft.com/office/drawing/2014/main" id="{85E0B4F8-32FC-5D48-AA66-60A5C55B4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958" y="5439932"/>
            <a:ext cx="443678" cy="8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7FD772-2BAA-2B39-B962-82EC7BAD8DD3}"/>
              </a:ext>
            </a:extLst>
          </p:cNvPr>
          <p:cNvSpPr txBox="1"/>
          <p:nvPr/>
        </p:nvSpPr>
        <p:spPr>
          <a:xfrm>
            <a:off x="9136989" y="3601090"/>
            <a:ext cx="2773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hlinkClick r:id="rId29"/>
              </a:rPr>
              <a:t>内閣府　</a:t>
            </a:r>
            <a:r>
              <a:rPr kumimoji="1" lang="en-US" altLang="ja-JP" sz="1200" dirty="0">
                <a:hlinkClick r:id="rId29"/>
              </a:rPr>
              <a:t>AI</a:t>
            </a:r>
            <a:r>
              <a:rPr kumimoji="1" lang="ja-JP" altLang="en-US" sz="1200" dirty="0">
                <a:hlinkClick r:id="rId29"/>
              </a:rPr>
              <a:t>と著作権の関係等について</a:t>
            </a:r>
            <a:endParaRPr kumimoji="1" lang="ja-JP" altLang="en-US" sz="12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438359B-68BB-79C4-E165-FDC4799DF13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12472" y="608054"/>
            <a:ext cx="3612043" cy="2936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D7318AE-1B22-C94F-C95C-A2DC3AE4F5C4}"/>
              </a:ext>
            </a:extLst>
          </p:cNvPr>
          <p:cNvSpPr txBox="1"/>
          <p:nvPr/>
        </p:nvSpPr>
        <p:spPr>
          <a:xfrm>
            <a:off x="9179637" y="6442502"/>
            <a:ext cx="30123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/>
              <a:t>オーバーライド問題</a:t>
            </a:r>
            <a:endParaRPr kumimoji="1" lang="en-US" altLang="ja-JP" sz="1050" dirty="0"/>
          </a:p>
          <a:p>
            <a:r>
              <a:rPr kumimoji="1" lang="ja-JP" altLang="en-US" sz="1050" dirty="0"/>
              <a:t>　国が定めた法律を契約で上書きできるのか？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AC9B526-4EDC-24EE-4BAD-3B1609C4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99" y="585216"/>
            <a:ext cx="392201" cy="34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4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さらに詳細 学習フェーズ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39732"/>
          </a:xfrm>
        </p:spPr>
        <p:txBody>
          <a:bodyPr>
            <a:normAutofit/>
          </a:bodyPr>
          <a:lstStyle/>
          <a:p>
            <a:r>
              <a:rPr lang="ja-JP" altLang="en-US" dirty="0"/>
              <a:t>生成</a:t>
            </a:r>
            <a:r>
              <a:rPr lang="en-US" altLang="ja-JP" dirty="0"/>
              <a:t>AI</a:t>
            </a:r>
            <a:r>
              <a:rPr lang="ja-JP" altLang="en-US" dirty="0"/>
              <a:t>の学習フェーズのイメージ</a:t>
            </a:r>
            <a:br>
              <a:rPr lang="en-US" altLang="ja-JP" dirty="0"/>
            </a:br>
            <a:endParaRPr lang="en-US" altLang="ja-JP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C997E5-EA21-9FDD-030B-51E0BDC6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90" y="3032966"/>
            <a:ext cx="10196513" cy="19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6B59D3E-2915-170C-3430-4A7054347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055" y="585216"/>
            <a:ext cx="392201" cy="34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11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6817E0BF-8A38-E6ED-CDC0-EFCE17A822F8}"/>
              </a:ext>
            </a:extLst>
          </p:cNvPr>
          <p:cNvSpPr/>
          <p:nvPr/>
        </p:nvSpPr>
        <p:spPr>
          <a:xfrm>
            <a:off x="3813338" y="4543102"/>
            <a:ext cx="8097167" cy="2194198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利用フェーズにて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39732"/>
          </a:xfrm>
        </p:spPr>
        <p:txBody>
          <a:bodyPr>
            <a:normAutofit/>
          </a:bodyPr>
          <a:lstStyle/>
          <a:p>
            <a:r>
              <a:rPr lang="ja-JP" altLang="en-US" dirty="0"/>
              <a:t>生成</a:t>
            </a:r>
            <a:r>
              <a:rPr lang="en-US" altLang="ja-JP" dirty="0"/>
              <a:t>AI</a:t>
            </a:r>
            <a:r>
              <a:rPr lang="ja-JP" altLang="en-US" dirty="0"/>
              <a:t>の利用フェーズ</a:t>
            </a:r>
            <a:br>
              <a:rPr lang="en-US" altLang="ja-JP" dirty="0"/>
            </a:br>
            <a:endParaRPr lang="en-US" altLang="ja-JP" sz="16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00C4463-B7D1-5A9B-F070-ABFA2FE7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2" y="4390662"/>
            <a:ext cx="1241663" cy="968007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ACA996-84E8-5EF1-0F2B-C45933500B31}"/>
              </a:ext>
            </a:extLst>
          </p:cNvPr>
          <p:cNvSpPr/>
          <p:nvPr/>
        </p:nvSpPr>
        <p:spPr>
          <a:xfrm>
            <a:off x="213344" y="4678912"/>
            <a:ext cx="1072777" cy="3915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/>
              <a:t>大量のデータ</a:t>
            </a:r>
            <a:br>
              <a:rPr kumimoji="1" lang="en-US" altLang="ja-JP" sz="1100" dirty="0"/>
            </a:br>
            <a:r>
              <a:rPr kumimoji="1" lang="en-US" altLang="ja-JP" sz="1100" dirty="0"/>
              <a:t>(model)</a:t>
            </a:r>
            <a:endParaRPr kumimoji="1" lang="ja-JP" altLang="en-US" sz="11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7FD772-2BAA-2B39-B962-82EC7BAD8DD3}"/>
              </a:ext>
            </a:extLst>
          </p:cNvPr>
          <p:cNvSpPr txBox="1"/>
          <p:nvPr/>
        </p:nvSpPr>
        <p:spPr>
          <a:xfrm>
            <a:off x="9136989" y="3601090"/>
            <a:ext cx="2773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hlinkClick r:id="rId3"/>
              </a:rPr>
              <a:t>内閣府　</a:t>
            </a:r>
            <a:r>
              <a:rPr kumimoji="1" lang="en-US" altLang="ja-JP" sz="1200" dirty="0">
                <a:hlinkClick r:id="rId3"/>
              </a:rPr>
              <a:t>AI</a:t>
            </a:r>
            <a:r>
              <a:rPr kumimoji="1" lang="ja-JP" altLang="en-US" sz="1200" dirty="0">
                <a:hlinkClick r:id="rId3"/>
              </a:rPr>
              <a:t>と著作権の関係等について</a:t>
            </a:r>
            <a:endParaRPr kumimoji="1" lang="ja-JP" altLang="en-US" sz="1200" dirty="0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5D634051-C9F3-4D5D-E080-6F32BCD8334F}"/>
              </a:ext>
            </a:extLst>
          </p:cNvPr>
          <p:cNvSpPr/>
          <p:nvPr/>
        </p:nvSpPr>
        <p:spPr>
          <a:xfrm rot="20324472">
            <a:off x="1403797" y="4085684"/>
            <a:ext cx="326405" cy="322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6C36420-42C9-CE28-7C92-C2AD5688FC9A}"/>
              </a:ext>
            </a:extLst>
          </p:cNvPr>
          <p:cNvSpPr/>
          <p:nvPr/>
        </p:nvSpPr>
        <p:spPr>
          <a:xfrm>
            <a:off x="1831677" y="3674627"/>
            <a:ext cx="1115321" cy="502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文章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E51A962-9C88-08D0-9620-91EE9570246A}"/>
              </a:ext>
            </a:extLst>
          </p:cNvPr>
          <p:cNvSpPr/>
          <p:nvPr/>
        </p:nvSpPr>
        <p:spPr>
          <a:xfrm>
            <a:off x="1899924" y="4543102"/>
            <a:ext cx="1115321" cy="502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画像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F6F3D91-1303-96DF-4374-106159695901}"/>
              </a:ext>
            </a:extLst>
          </p:cNvPr>
          <p:cNvSpPr/>
          <p:nvPr/>
        </p:nvSpPr>
        <p:spPr>
          <a:xfrm>
            <a:off x="1899924" y="5377576"/>
            <a:ext cx="1115321" cy="502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音楽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C70D8E00-F7AD-99F6-FF3E-FCF83DFAE5FF}"/>
              </a:ext>
            </a:extLst>
          </p:cNvPr>
          <p:cNvSpPr/>
          <p:nvPr/>
        </p:nvSpPr>
        <p:spPr>
          <a:xfrm>
            <a:off x="1437025" y="4632886"/>
            <a:ext cx="326405" cy="322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8DDA20B4-0B67-6328-220C-D5BCE713CB54}"/>
              </a:ext>
            </a:extLst>
          </p:cNvPr>
          <p:cNvSpPr/>
          <p:nvPr/>
        </p:nvSpPr>
        <p:spPr>
          <a:xfrm rot="1411443">
            <a:off x="1421392" y="5122586"/>
            <a:ext cx="326405" cy="322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8E766C-7BED-4716-E553-B0EE8855A73A}"/>
              </a:ext>
            </a:extLst>
          </p:cNvPr>
          <p:cNvSpPr txBox="1"/>
          <p:nvPr/>
        </p:nvSpPr>
        <p:spPr>
          <a:xfrm>
            <a:off x="3354278" y="3259129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200" dirty="0"/>
              <a:t>生成物、だれのもの？</a:t>
            </a:r>
            <a:endParaRPr kumimoji="1" lang="en-US" altLang="ja-JP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200" dirty="0"/>
              <a:t>呪文に、著作権ある？</a:t>
            </a:r>
            <a:endParaRPr kumimoji="1" lang="en-US" altLang="ja-JP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200" dirty="0"/>
              <a:t>生成物が、たまたま他人の著作物に似てたら？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CC46CBF1-093D-B36E-886F-7EFCC9CE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99" y="5979480"/>
            <a:ext cx="972056" cy="757820"/>
          </a:xfrm>
          <a:prstGeom prst="rect">
            <a:avLst/>
          </a:prstGeom>
        </p:spPr>
      </p:pic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23E4B37-ADED-C2CE-D30E-37571C78D6F5}"/>
              </a:ext>
            </a:extLst>
          </p:cNvPr>
          <p:cNvSpPr/>
          <p:nvPr/>
        </p:nvSpPr>
        <p:spPr>
          <a:xfrm>
            <a:off x="7025720" y="6169261"/>
            <a:ext cx="938010" cy="360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/>
              <a:t>大量のデータ</a:t>
            </a:r>
            <a:br>
              <a:rPr kumimoji="1" lang="en-US" altLang="ja-JP" sz="800" dirty="0"/>
            </a:br>
            <a:r>
              <a:rPr kumimoji="1" lang="en-US" altLang="ja-JP" sz="800" dirty="0"/>
              <a:t>(model)</a:t>
            </a:r>
            <a:endParaRPr kumimoji="1" lang="ja-JP" altLang="en-US" sz="800" dirty="0"/>
          </a:p>
        </p:txBody>
      </p:sp>
      <p:sp>
        <p:nvSpPr>
          <p:cNvPr id="36" name="吹き出し: 円形 35">
            <a:extLst>
              <a:ext uri="{FF2B5EF4-FFF2-40B4-BE49-F238E27FC236}">
                <a16:creationId xmlns:a16="http://schemas.microsoft.com/office/drawing/2014/main" id="{BCBD234E-ACA3-FEC0-A801-6AF13436DC78}"/>
              </a:ext>
            </a:extLst>
          </p:cNvPr>
          <p:cNvSpPr/>
          <p:nvPr/>
        </p:nvSpPr>
        <p:spPr>
          <a:xfrm>
            <a:off x="4489320" y="5722070"/>
            <a:ext cx="1699206" cy="650930"/>
          </a:xfrm>
          <a:prstGeom prst="wedgeEllipseCallout">
            <a:avLst>
              <a:gd name="adj1" fmla="val 95525"/>
              <a:gd name="adj2" fmla="val 436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8827F7E1-7A93-4DF5-A2EB-127D9CBD3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87" y="5221059"/>
            <a:ext cx="1053982" cy="89520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8C0EC00-303F-9D21-0675-591DF918382B}"/>
              </a:ext>
            </a:extLst>
          </p:cNvPr>
          <p:cNvCxnSpPr>
            <a:cxnSpLocks/>
          </p:cNvCxnSpPr>
          <p:nvPr/>
        </p:nvCxnSpPr>
        <p:spPr>
          <a:xfrm flipH="1">
            <a:off x="5926444" y="5496944"/>
            <a:ext cx="1193744" cy="18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F006EF1-6B45-1DEF-160B-80D164C452E1}"/>
              </a:ext>
            </a:extLst>
          </p:cNvPr>
          <p:cNvSpPr txBox="1"/>
          <p:nvPr/>
        </p:nvSpPr>
        <p:spPr>
          <a:xfrm rot="21084624">
            <a:off x="6036115" y="5282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知らない</a:t>
            </a:r>
          </a:p>
        </p:txBody>
      </p:sp>
      <p:sp>
        <p:nvSpPr>
          <p:cNvPr id="40" name="矢印: 右 39">
            <a:extLst>
              <a:ext uri="{FF2B5EF4-FFF2-40B4-BE49-F238E27FC236}">
                <a16:creationId xmlns:a16="http://schemas.microsoft.com/office/drawing/2014/main" id="{D9EFDD13-9901-AEA3-4B42-EB8CC9E01B2C}"/>
              </a:ext>
            </a:extLst>
          </p:cNvPr>
          <p:cNvSpPr/>
          <p:nvPr/>
        </p:nvSpPr>
        <p:spPr>
          <a:xfrm rot="4671868">
            <a:off x="7297721" y="5801716"/>
            <a:ext cx="198217" cy="133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矢印: 右 40">
            <a:extLst>
              <a:ext uri="{FF2B5EF4-FFF2-40B4-BE49-F238E27FC236}">
                <a16:creationId xmlns:a16="http://schemas.microsoft.com/office/drawing/2014/main" id="{C7D55FC0-A0B8-E8DC-F312-70F80245FE09}"/>
              </a:ext>
            </a:extLst>
          </p:cNvPr>
          <p:cNvSpPr/>
          <p:nvPr/>
        </p:nvSpPr>
        <p:spPr>
          <a:xfrm>
            <a:off x="8100504" y="6187614"/>
            <a:ext cx="1332847" cy="1853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B8719913-6B5E-8607-0935-684E5AE4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484" y="5360886"/>
            <a:ext cx="1803559" cy="1100874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C9AD38A-ABBC-2DE5-D7A9-99292AECC474}"/>
              </a:ext>
            </a:extLst>
          </p:cNvPr>
          <p:cNvSpPr txBox="1"/>
          <p:nvPr/>
        </p:nvSpPr>
        <p:spPr>
          <a:xfrm>
            <a:off x="3920771" y="4423480"/>
            <a:ext cx="37240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生成物が、たまたま他人の著作物に似てたら？問題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90B0183-7E57-D286-F465-33EE65C6B5FD}"/>
              </a:ext>
            </a:extLst>
          </p:cNvPr>
          <p:cNvSpPr txBox="1"/>
          <p:nvPr/>
        </p:nvSpPr>
        <p:spPr>
          <a:xfrm>
            <a:off x="8050477" y="5619029"/>
            <a:ext cx="132921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たまたま</a:t>
            </a:r>
            <a:endParaRPr kumimoji="1" lang="en-US" altLang="ja-JP" sz="1200" dirty="0"/>
          </a:p>
          <a:p>
            <a:r>
              <a:rPr kumimoji="1" lang="ja-JP" altLang="en-US" sz="1200" dirty="0"/>
              <a:t>できてしまった</a:t>
            </a:r>
            <a:r>
              <a:rPr kumimoji="1" lang="en-US" altLang="ja-JP" sz="1200" dirty="0"/>
              <a:t>!!</a:t>
            </a:r>
            <a:endParaRPr kumimoji="1" lang="ja-JP" altLang="en-US" sz="1200" dirty="0"/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8F3DF841-6629-DA6C-A34A-22DD323A4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619" y="4959017"/>
            <a:ext cx="870442" cy="863188"/>
          </a:xfrm>
          <a:prstGeom prst="rect">
            <a:avLst/>
          </a:prstGeom>
        </p:spPr>
      </p:pic>
      <p:pic>
        <p:nvPicPr>
          <p:cNvPr id="2" name="Picture 4" descr="個人事業主イラスト／無料イラスト/フリー素材なら「イラストAC」">
            <a:extLst>
              <a:ext uri="{FF2B5EF4-FFF2-40B4-BE49-F238E27FC236}">
                <a16:creationId xmlns:a16="http://schemas.microsoft.com/office/drawing/2014/main" id="{AFB80F21-9AB1-2C2F-3E43-1E08F559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10" y="473461"/>
            <a:ext cx="337200" cy="37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FF2859C-5C07-914C-3558-759DC7A12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112" y="361870"/>
            <a:ext cx="3640593" cy="31824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428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B941864-7814-08B5-172E-F77760ABA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5"/>
          <a:stretch/>
        </p:blipFill>
        <p:spPr>
          <a:xfrm>
            <a:off x="9885357" y="3011332"/>
            <a:ext cx="2006724" cy="374236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9545749-E8E6-2D5B-1168-F88CFFDC1DE7}"/>
              </a:ext>
            </a:extLst>
          </p:cNvPr>
          <p:cNvSpPr/>
          <p:nvPr/>
        </p:nvSpPr>
        <p:spPr>
          <a:xfrm>
            <a:off x="10126304" y="5094514"/>
            <a:ext cx="1765777" cy="28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CE6D216-5EFD-ED7F-336B-0EF1B542394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9515260" y="5235725"/>
            <a:ext cx="611044" cy="344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977D3FC-53BC-6A54-582D-36C62724D4CF}"/>
              </a:ext>
            </a:extLst>
          </p:cNvPr>
          <p:cNvSpPr txBox="1"/>
          <p:nvPr/>
        </p:nvSpPr>
        <p:spPr>
          <a:xfrm>
            <a:off x="6706687" y="5428446"/>
            <a:ext cx="3057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タイトルの「</a:t>
            </a:r>
            <a:r>
              <a:rPr lang="en-US" altLang="ja-JP" sz="1400" dirty="0"/>
              <a:t>Innovation Nexus</a:t>
            </a:r>
            <a:r>
              <a:rPr lang="ja-JP" altLang="en-US" sz="1400" dirty="0"/>
              <a:t> 」は、</a:t>
            </a:r>
            <a:endParaRPr lang="en-US" altLang="ja-JP" sz="1400" dirty="0"/>
          </a:p>
          <a:p>
            <a:r>
              <a:rPr lang="en-US" altLang="ja-JP" sz="1400" dirty="0"/>
              <a:t>Chat-GPT</a:t>
            </a:r>
            <a:r>
              <a:rPr lang="ja-JP" altLang="en-US" sz="1400" dirty="0"/>
              <a:t>に質問して</a:t>
            </a:r>
            <a:endParaRPr lang="en-US" altLang="ja-JP" sz="1400" dirty="0"/>
          </a:p>
          <a:p>
            <a:r>
              <a:rPr lang="ja-JP" altLang="en-US" sz="1400" dirty="0"/>
              <a:t>それっぽいのを使ってみた。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217763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BC269-6F77-493F-49F1-B925043B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263162-F740-5D53-9A28-F1C33DBF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1574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23354F-F715-B1B0-4FCD-10480470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活用の例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3104B5-CB6B-6129-61CB-2EEC74302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503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具体例</a:t>
            </a: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・たとえば、薬剤師に関連して、</a:t>
            </a:r>
            <a:r>
              <a:rPr lang="ja-JP" altLang="en-US" dirty="0">
                <a:hlinkClick r:id="rId2"/>
              </a:rPr>
              <a:t>疑義照会の半自動化</a:t>
            </a:r>
            <a:r>
              <a:rPr lang="ja-JP" altLang="en-US" dirty="0"/>
              <a:t> とか。</a:t>
            </a:r>
            <a:br>
              <a:rPr lang="en-US" altLang="ja-JP" dirty="0"/>
            </a:br>
            <a:r>
              <a:rPr lang="ja-JP" altLang="en-US" dirty="0"/>
              <a:t>　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5BFAE8D-EDE8-0EC0-F61A-83A005BAE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1" y="3063132"/>
            <a:ext cx="6335386" cy="359360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CC82648-CE6F-1D5F-C4AB-75C9319F6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251" y="2853416"/>
            <a:ext cx="4667818" cy="1653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A038C4F-CAB1-AF77-4251-50AEFAECA3F0}"/>
              </a:ext>
            </a:extLst>
          </p:cNvPr>
          <p:cNvCxnSpPr/>
          <p:nvPr/>
        </p:nvCxnSpPr>
        <p:spPr>
          <a:xfrm flipV="1">
            <a:off x="811272" y="2846328"/>
            <a:ext cx="6105167" cy="21931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BCF10B6-143E-0D07-40EF-67A52ECB58EF}"/>
              </a:ext>
            </a:extLst>
          </p:cNvPr>
          <p:cNvCxnSpPr>
            <a:cxnSpLocks/>
          </p:cNvCxnSpPr>
          <p:nvPr/>
        </p:nvCxnSpPr>
        <p:spPr>
          <a:xfrm flipV="1">
            <a:off x="2257073" y="4507367"/>
            <a:ext cx="9361996" cy="11670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14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具体例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・たとえば、金融機関向けに、</a:t>
            </a:r>
            <a:r>
              <a:rPr lang="ja-JP" altLang="en-US" dirty="0">
                <a:hlinkClick r:id="rId2"/>
              </a:rPr>
              <a:t>法人調査の加速化</a:t>
            </a:r>
            <a:r>
              <a:rPr lang="ja-JP" altLang="en-US" dirty="0"/>
              <a:t> とか。</a:t>
            </a:r>
            <a:br>
              <a:rPr lang="en-US" altLang="ja-JP" dirty="0"/>
            </a:br>
            <a:r>
              <a:rPr lang="ja-JP" altLang="en-US" dirty="0"/>
              <a:t>　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D38328-FA37-AADD-14AE-8DAE8DBC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4" y="2851868"/>
            <a:ext cx="6270171" cy="365866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3FD48C-C150-9607-CDC5-84E11FFAA44B}"/>
              </a:ext>
            </a:extLst>
          </p:cNvPr>
          <p:cNvSpPr txBox="1"/>
          <p:nvPr/>
        </p:nvSpPr>
        <p:spPr>
          <a:xfrm>
            <a:off x="7019567" y="3210712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・請求書の不自然性の調査</a:t>
            </a:r>
            <a:endParaRPr kumimoji="1" lang="en-US" altLang="ja-JP" dirty="0"/>
          </a:p>
          <a:p>
            <a:r>
              <a:rPr kumimoji="1" lang="ja-JP" altLang="en-US" dirty="0"/>
              <a:t>・請求元と請求先が結託して、</a:t>
            </a:r>
            <a:endParaRPr kumimoji="1" lang="en-US" altLang="ja-JP" dirty="0"/>
          </a:p>
          <a:p>
            <a:r>
              <a:rPr kumimoji="1" lang="ja-JP" altLang="en-US" dirty="0"/>
              <a:t>　架空の計上を見破るとか。</a:t>
            </a:r>
          </a:p>
        </p:txBody>
      </p:sp>
    </p:spTree>
    <p:extLst>
      <p:ext uri="{BB962C8B-B14F-4D97-AF65-F5344CB8AC3E}">
        <p14:creationId xmlns:p14="http://schemas.microsoft.com/office/powerpoint/2010/main" val="386862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Chat-GPT</a:t>
            </a:r>
            <a:r>
              <a:rPr lang="ja-JP" altLang="en-US" dirty="0"/>
              <a:t>で、できること。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9DCEB5E-5BCE-D06B-92AD-A7BCCC50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41" y="2084832"/>
            <a:ext cx="6149788" cy="3581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/>
              <a:t>・言語の翻訳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・文書の下書き</a:t>
            </a:r>
            <a:r>
              <a:rPr lang="en-US" altLang="ja-JP" dirty="0"/>
              <a:t>/</a:t>
            </a:r>
            <a:r>
              <a:rPr lang="ja-JP" altLang="en-US" dirty="0"/>
              <a:t>要約</a:t>
            </a:r>
            <a:r>
              <a:rPr lang="en-US" altLang="ja-JP" dirty="0"/>
              <a:t>/</a:t>
            </a:r>
            <a:r>
              <a:rPr lang="ja-JP" altLang="en-US" dirty="0"/>
              <a:t>添削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・テキスト編集、フォーマット変更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・提案作成、アイデア出し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・何かになりきってロールプレイ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・エキスパートな作業工程、作業順の段取り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・要件からプログラミングコードの生成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・学習のためのチューター</a:t>
            </a:r>
            <a:endParaRPr lang="en-US" altLang="ja-JP" dirty="0"/>
          </a:p>
          <a:p>
            <a:r>
              <a:rPr lang="ja-JP" altLang="en-US" dirty="0"/>
              <a:t>などなど</a:t>
            </a:r>
            <a:r>
              <a:rPr lang="en-US" altLang="ja-JP" dirty="0"/>
              <a:t>…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0655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じゃ、</a:t>
            </a:r>
            <a:br>
              <a:rPr lang="en-US" altLang="ja-JP" dirty="0"/>
            </a:br>
            <a:r>
              <a:rPr lang="ja-JP" altLang="en-US" dirty="0"/>
              <a:t>みんなでディスカッション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レッツ、トライ</a:t>
            </a:r>
            <a:r>
              <a:rPr lang="en-US" altLang="ja-JP" dirty="0"/>
              <a:t>!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決めたいのは</a:t>
            </a:r>
            <a:endParaRPr lang="en-US" altLang="ja-JP" dirty="0"/>
          </a:p>
          <a:p>
            <a:r>
              <a:rPr lang="ja-JP" altLang="en-US" dirty="0"/>
              <a:t>　・今後の方向性。何</a:t>
            </a:r>
            <a:r>
              <a:rPr lang="ja-JP" altLang="en-US"/>
              <a:t>しよう。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45532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と、その前に</a:t>
            </a:r>
            <a:r>
              <a:rPr lang="en-US" altLang="ja-JP" dirty="0"/>
              <a:t>…</a:t>
            </a:r>
            <a:endParaRPr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11132-7D27-CE49-CE98-4DE5F986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・ 「 </a:t>
            </a:r>
            <a:r>
              <a:rPr lang="en-US" altLang="ja-JP" dirty="0"/>
              <a:t>AI</a:t>
            </a:r>
            <a:r>
              <a:rPr lang="ja-JP" altLang="en-US" dirty="0"/>
              <a:t>の民主化」という言葉。</a:t>
            </a:r>
            <a:endParaRPr lang="en-US" altLang="ja-JP" dirty="0"/>
          </a:p>
          <a:p>
            <a:pPr lvl="1"/>
            <a:r>
              <a:rPr lang="ja-JP" altLang="en-US" sz="1400" dirty="0"/>
              <a:t>アクセスと利用の平等性、透明性と説明責任、データのプライバシーとセキュリティ、倫理と社会的影響、</a:t>
            </a:r>
            <a:r>
              <a:rPr lang="en-US" altLang="ja-JP" sz="1400" dirty="0" err="1"/>
              <a:t>etc</a:t>
            </a:r>
            <a:r>
              <a:rPr lang="en-US" altLang="ja-JP" sz="1400" dirty="0"/>
              <a:t>…</a:t>
            </a:r>
          </a:p>
          <a:p>
            <a:pPr lvl="1"/>
            <a:endParaRPr lang="en-US" altLang="ja-JP" sz="1400" dirty="0"/>
          </a:p>
          <a:p>
            <a:pPr lvl="1"/>
            <a:r>
              <a:rPr lang="ja-JP" altLang="en-US" sz="1400" dirty="0"/>
              <a:t>平等性について</a:t>
            </a:r>
            <a:endParaRPr lang="en-US" altLang="ja-JP" sz="1400" dirty="0"/>
          </a:p>
          <a:p>
            <a:pPr lvl="2"/>
            <a:r>
              <a:rPr lang="en-US" altLang="ja-JP" dirty="0"/>
              <a:t>AI</a:t>
            </a:r>
            <a:r>
              <a:rPr lang="ja-JP" altLang="en-US" dirty="0"/>
              <a:t>は歴史的に、大企業や研究機関によって使用されてた経緯があるが、その恩恵は、それらに独占されるべきではない。社会に還元されるべき。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r>
              <a:rPr lang="en-US" altLang="ja-JP" dirty="0"/>
              <a:t>AI</a:t>
            </a:r>
            <a:r>
              <a:rPr lang="ja-JP" altLang="en-US" dirty="0"/>
              <a:t>は、</a:t>
            </a:r>
            <a:r>
              <a:rPr lang="en-US" altLang="ja-JP" dirty="0"/>
              <a:t>(</a:t>
            </a:r>
            <a:r>
              <a:rPr lang="ja-JP" altLang="en-US" dirty="0"/>
              <a:t>技術的なサービスであるがゆえに</a:t>
            </a:r>
            <a:r>
              <a:rPr lang="en-US" altLang="ja-JP" dirty="0"/>
              <a:t>)</a:t>
            </a:r>
            <a:r>
              <a:rPr lang="ja-JP" altLang="en-US" dirty="0"/>
              <a:t>おそらく、エンジニアが先にアクセスと思われ、使えるようになると思われる。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r>
              <a:rPr lang="ja-JP" altLang="en-US" dirty="0"/>
              <a:t>つまり、エンジニアは勉強してその成果を、教育や研究、医療、ビジネスなど、あらゆる分野に展開する義務があると訴えたい。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r>
              <a:rPr lang="ja-JP" altLang="en-US" dirty="0"/>
              <a:t>それを実行することで、社会全体の利益に繋がり、個々の声が尊重される社会の実現の一助になります。</a:t>
            </a:r>
            <a:br>
              <a:rPr lang="en-US" altLang="ja-JP" dirty="0"/>
            </a:br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430386C-06CC-0320-48F4-1A95E5D4D60A}"/>
              </a:ext>
            </a:extLst>
          </p:cNvPr>
          <p:cNvSpPr txBox="1"/>
          <p:nvPr/>
        </p:nvSpPr>
        <p:spPr>
          <a:xfrm>
            <a:off x="2939716" y="1631418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生成</a:t>
            </a:r>
            <a:r>
              <a:rPr lang="en-US" altLang="ja-JP" dirty="0"/>
              <a:t>AI</a:t>
            </a:r>
            <a:r>
              <a:rPr lang="ja-JP" altLang="en-US" dirty="0"/>
              <a:t>を使う時に、意識したいこと。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0E6626-8F6D-9B40-B297-9E4D0EF58E75}"/>
              </a:ext>
            </a:extLst>
          </p:cNvPr>
          <p:cNvSpPr txBox="1"/>
          <p:nvPr/>
        </p:nvSpPr>
        <p:spPr>
          <a:xfrm>
            <a:off x="5829325" y="5934670"/>
            <a:ext cx="6304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4000" dirty="0"/>
              <a:t>→</a:t>
            </a:r>
            <a:r>
              <a:rPr lang="ja-JP" altLang="ja-JP" sz="4000" b="1" kern="100" spc="50" dirty="0">
                <a:ln w="9525" cap="flat" cmpd="sng" algn="ctr">
                  <a:solidFill>
                    <a:srgbClr val="4472C4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ノブレス・オブリージュ</a:t>
            </a:r>
            <a:br>
              <a:rPr kumimoji="1" lang="en-US" altLang="ja-JP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ja-JP" altLang="en-US" sz="1400" b="1" kern="100" spc="50" dirty="0">
                <a:ln w="9525" cap="flat" cmpd="sng" algn="ctr">
                  <a:solidFill>
                    <a:srgbClr val="4472C4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持ってる人が、持たない人に貢献する。</a:t>
            </a:r>
            <a:endParaRPr kumimoji="1" lang="ja-JP" altLang="en-US" sz="1400" dirty="0"/>
          </a:p>
        </p:txBody>
      </p: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E36544AE-5166-5EE5-5285-FA4EDA042A0C}"/>
              </a:ext>
            </a:extLst>
          </p:cNvPr>
          <p:cNvSpPr/>
          <p:nvPr/>
        </p:nvSpPr>
        <p:spPr>
          <a:xfrm>
            <a:off x="9797143" y="127123"/>
            <a:ext cx="2255061" cy="715019"/>
          </a:xfrm>
          <a:prstGeom prst="wedgeEllipseCallout">
            <a:avLst>
              <a:gd name="adj1" fmla="val 55716"/>
              <a:gd name="adj2" fmla="val -386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一番伝えたいこと</a:t>
            </a:r>
          </a:p>
        </p:txBody>
      </p:sp>
    </p:spTree>
    <p:extLst>
      <p:ext uri="{BB962C8B-B14F-4D97-AF65-F5344CB8AC3E}">
        <p14:creationId xmlns:p14="http://schemas.microsoft.com/office/powerpoint/2010/main" val="202664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6A87A8-8D17-0BA0-B2AF-6C0D7FBB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6FA3A3-0A61-28E6-D93A-497F1C823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 min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577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アジェンダ</a:t>
            </a:r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A67BD97C-6F96-F9FA-E796-0416BC3A2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02" y="1992254"/>
            <a:ext cx="11434481" cy="358140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・はじめに　　　　　 </a:t>
            </a:r>
            <a:r>
              <a:rPr lang="en-US" altLang="ja-JP" dirty="0"/>
              <a:t>5min</a:t>
            </a:r>
          </a:p>
          <a:p>
            <a:pPr marL="0" indent="0">
              <a:buNone/>
            </a:pPr>
            <a:r>
              <a:rPr lang="ja-JP" altLang="en-US" dirty="0"/>
              <a:t>・生成</a:t>
            </a:r>
            <a:r>
              <a:rPr lang="en-US" altLang="ja-JP" dirty="0"/>
              <a:t>AI</a:t>
            </a:r>
            <a:r>
              <a:rPr lang="ja-JP" altLang="en-US" dirty="0"/>
              <a:t>とは　　　　</a:t>
            </a:r>
            <a:r>
              <a:rPr lang="en-US" altLang="ja-JP" dirty="0"/>
              <a:t>15min</a:t>
            </a:r>
          </a:p>
          <a:p>
            <a:pPr marL="0" indent="0">
              <a:buNone/>
            </a:pPr>
            <a:r>
              <a:rPr lang="ja-JP" altLang="en-US" dirty="0"/>
              <a:t>・法的なこと　　　　</a:t>
            </a:r>
            <a:r>
              <a:rPr lang="en-US" altLang="ja-JP" dirty="0"/>
              <a:t>10min</a:t>
            </a:r>
          </a:p>
          <a:p>
            <a:pPr marL="0" indent="0">
              <a:buNone/>
            </a:pPr>
            <a:r>
              <a:rPr lang="ja-JP" altLang="en-US" dirty="0"/>
              <a:t>・活用の例　　　　　</a:t>
            </a:r>
            <a:r>
              <a:rPr lang="en-US" altLang="ja-JP" dirty="0"/>
              <a:t>10min</a:t>
            </a:r>
          </a:p>
          <a:p>
            <a:pPr marL="0" indent="0">
              <a:buNone/>
            </a:pPr>
            <a:r>
              <a:rPr lang="ja-JP" altLang="en-US" dirty="0"/>
              <a:t>・ディスカッション　</a:t>
            </a:r>
            <a:r>
              <a:rPr lang="en-US" altLang="ja-JP" dirty="0"/>
              <a:t>20min</a:t>
            </a:r>
          </a:p>
        </p:txBody>
      </p:sp>
    </p:spTree>
    <p:extLst>
      <p:ext uri="{BB962C8B-B14F-4D97-AF65-F5344CB8AC3E}">
        <p14:creationId xmlns:p14="http://schemas.microsoft.com/office/powerpoint/2010/main" val="53892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02460" cy="1499616"/>
          </a:xfrm>
        </p:spPr>
        <p:txBody>
          <a:bodyPr/>
          <a:lstStyle/>
          <a:p>
            <a:r>
              <a:rPr lang="ja-JP" altLang="en-US" dirty="0"/>
              <a:t>なぜ、勉強会をやるべきか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9DCEB5E-5BCE-D06B-92AD-A7BCCC50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7" y="1999129"/>
            <a:ext cx="11434481" cy="358140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・個人でやってると</a:t>
            </a:r>
            <a:r>
              <a:rPr lang="en-US" altLang="ja-JP" dirty="0"/>
              <a:t>…</a:t>
            </a:r>
          </a:p>
          <a:p>
            <a:pPr marL="627062" lvl="2" indent="0">
              <a:buNone/>
            </a:pPr>
            <a:r>
              <a:rPr lang="ja-JP" altLang="en-US" dirty="0"/>
              <a:t>情報が多すぎて、やる気が萎える。</a:t>
            </a:r>
            <a:endParaRPr lang="en-US" altLang="ja-JP" dirty="0"/>
          </a:p>
          <a:p>
            <a:pPr marL="627062" lvl="2" indent="0">
              <a:buNone/>
            </a:pPr>
            <a:r>
              <a:rPr lang="ja-JP" altLang="en-US" dirty="0"/>
              <a:t>ついて行けなさ過ぎて、投げ出したくなる。</a:t>
            </a:r>
            <a:r>
              <a:rPr lang="en-US" altLang="ja-JP" dirty="0"/>
              <a:t>8</a:t>
            </a:r>
            <a:r>
              <a:rPr lang="ja-JP" altLang="en-US" dirty="0"/>
              <a:t>割方わかんない。</a:t>
            </a:r>
            <a:endParaRPr lang="en-US" altLang="ja-JP" dirty="0"/>
          </a:p>
          <a:p>
            <a:pPr marL="627062" lvl="2" indent="0">
              <a:buNone/>
            </a:pPr>
            <a:r>
              <a:rPr lang="ja-JP" altLang="en-US" dirty="0"/>
              <a:t>世界から置いてかれる感じもして</a:t>
            </a:r>
            <a:r>
              <a:rPr lang="en-US" altLang="ja-JP" dirty="0"/>
              <a:t>…</a:t>
            </a:r>
          </a:p>
          <a:p>
            <a:pPr marL="0" indent="0">
              <a:buNone/>
            </a:pPr>
            <a:r>
              <a:rPr lang="ja-JP" altLang="en-US" dirty="0"/>
              <a:t>・実は、みんな同じで。だから、分からないこと共有しようってことで。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・各々ができる事で、貢献できれば。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参加者同士、知見を深め合う助け合いの精神でお願いします。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29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02460" cy="1499616"/>
          </a:xfrm>
        </p:spPr>
        <p:txBody>
          <a:bodyPr/>
          <a:lstStyle/>
          <a:p>
            <a:r>
              <a:rPr lang="ja-JP" altLang="en-US" dirty="0"/>
              <a:t>対象者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9DCEB5E-5BCE-D06B-92AD-A7BCCC50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7" y="1999129"/>
            <a:ext cx="11434481" cy="3581400"/>
          </a:xfrm>
        </p:spPr>
        <p:txBody>
          <a:bodyPr/>
          <a:lstStyle/>
          <a:p>
            <a:r>
              <a:rPr lang="ja-JP" altLang="en-US" dirty="0"/>
              <a:t>・社内のエンジニア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AI</a:t>
            </a:r>
            <a:r>
              <a:rPr lang="ja-JP" altLang="en-US" dirty="0"/>
              <a:t>に興味ある人。</a:t>
            </a:r>
            <a:endParaRPr lang="en-US" altLang="ja-JP" dirty="0"/>
          </a:p>
          <a:p>
            <a:r>
              <a:rPr lang="ja-JP" altLang="en-US" dirty="0"/>
              <a:t>・どんなもんか見てみたい人。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早い話、興味があればどなたでも。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5718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02460" cy="1499616"/>
          </a:xfrm>
        </p:spPr>
        <p:txBody>
          <a:bodyPr/>
          <a:lstStyle/>
          <a:p>
            <a:r>
              <a:rPr lang="ja-JP" altLang="en-US" dirty="0"/>
              <a:t>行動規範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9DCEB5E-5BCE-D06B-92AD-A7BCCC50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3" y="2006813"/>
            <a:ext cx="11989014" cy="358140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・メンバ同士で、知見を深め合う助け合いの精神でお願いします。</a:t>
            </a:r>
            <a:endParaRPr lang="en-US" altLang="ja-JP" dirty="0"/>
          </a:p>
          <a:p>
            <a:r>
              <a:rPr lang="ja-JP" altLang="en-US" dirty="0"/>
              <a:t>・過度な宣伝活動やらリクルート活動はご遠慮願います。</a:t>
            </a:r>
            <a:endParaRPr lang="en-US" altLang="ja-JP" dirty="0"/>
          </a:p>
          <a:p>
            <a:r>
              <a:rPr lang="ja-JP" altLang="en-US" dirty="0"/>
              <a:t>・アンチハラスメントポリシー</a:t>
            </a:r>
            <a:endParaRPr lang="en-US" altLang="ja-JP" dirty="0"/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latin typeface="Gothic MB101 Bold"/>
              </a:rPr>
              <a:t>性自認やジェンダー表現、性的指向、障碍、容貌、体型、人種、民族、年齢、宗教あるいは無宗教についての不適切なコメントをすること</a:t>
            </a:r>
            <a:endParaRPr lang="en-US" altLang="ja-JP" b="0" i="0" dirty="0">
              <a:solidFill>
                <a:srgbClr val="000000"/>
              </a:solidFill>
              <a:effectLst/>
              <a:latin typeface="Gothic MB101 Bold"/>
            </a:endParaRPr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latin typeface="Gothic MB101 Bold"/>
              </a:rPr>
              <a:t>他人の容姿、美酷に言及すること </a:t>
            </a:r>
            <a:endParaRPr lang="en-US" altLang="ja-JP" b="0" i="0" dirty="0">
              <a:solidFill>
                <a:srgbClr val="000000"/>
              </a:solidFill>
              <a:effectLst/>
              <a:latin typeface="Gothic MB101 Bold"/>
            </a:endParaRPr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latin typeface="Gothic MB101 Bold"/>
              </a:rPr>
              <a:t>公共のスペースで性的な画像を掲示すること</a:t>
            </a:r>
            <a:endParaRPr lang="en-US" altLang="ja-JP" b="0" i="0" dirty="0">
              <a:solidFill>
                <a:srgbClr val="000000"/>
              </a:solidFill>
              <a:effectLst/>
              <a:latin typeface="Gothic MB101 Bold"/>
            </a:endParaRPr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latin typeface="Gothic MB101 Bold"/>
              </a:rPr>
              <a:t>脅迫、ストーキング、付きまとい。または、それらを計画すること</a:t>
            </a:r>
            <a:endParaRPr lang="en-US" altLang="ja-JP" b="0" i="0" dirty="0">
              <a:solidFill>
                <a:srgbClr val="000000"/>
              </a:solidFill>
              <a:effectLst/>
              <a:latin typeface="Gothic MB101 Bold"/>
            </a:endParaRPr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latin typeface="Gothic MB101 Bold"/>
              </a:rPr>
              <a:t>不適切な身体的接触</a:t>
            </a:r>
            <a:endParaRPr lang="en-US" altLang="ja-JP" b="0" i="0" dirty="0">
              <a:solidFill>
                <a:srgbClr val="000000"/>
              </a:solidFill>
              <a:effectLst/>
              <a:latin typeface="Gothic MB101 Bold"/>
            </a:endParaRPr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latin typeface="Gothic MB101 Bold"/>
              </a:rPr>
              <a:t>発表や他のイベントを継続的に妨害すること</a:t>
            </a:r>
            <a:endParaRPr lang="en-US" altLang="ja-JP" b="0" i="0" dirty="0">
              <a:solidFill>
                <a:srgbClr val="000000"/>
              </a:solidFill>
              <a:effectLst/>
              <a:latin typeface="Gothic MB101 Bold"/>
            </a:endParaRPr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latin typeface="Gothic MB101 Bold"/>
              </a:rPr>
              <a:t>不快な性的アトラクション </a:t>
            </a:r>
            <a:endParaRPr lang="en-US" altLang="ja-JP" b="0" i="0" dirty="0">
              <a:solidFill>
                <a:srgbClr val="000000"/>
              </a:solidFill>
              <a:effectLst/>
              <a:latin typeface="Gothic MB101 Bold"/>
            </a:endParaRPr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latin typeface="Gothic MB101 Bold"/>
              </a:rPr>
              <a:t>上記以外の事項であっても、参加者が不快、不安に感じる発言や行動はハラスメントとみなされます</a:t>
            </a:r>
            <a:endParaRPr lang="en-US" altLang="ja-JP" b="0" i="0" dirty="0">
              <a:solidFill>
                <a:srgbClr val="000000"/>
              </a:solidFill>
              <a:effectLst/>
              <a:latin typeface="Gothic MB101 Bold"/>
            </a:endParaRPr>
          </a:p>
          <a:p>
            <a:pPr lvl="2"/>
            <a:r>
              <a:rPr lang="ja-JP" altLang="en-US" b="0" i="0" dirty="0">
                <a:solidFill>
                  <a:srgbClr val="000000"/>
                </a:solidFill>
                <a:effectLst/>
                <a:latin typeface="Gothic MB101 Bold"/>
              </a:rPr>
              <a:t>以上のような行為を推奨したり、擁護したりすること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9373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169E107-FA93-C313-2F49-97685E9A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02460" cy="1499616"/>
          </a:xfrm>
        </p:spPr>
        <p:txBody>
          <a:bodyPr/>
          <a:lstStyle/>
          <a:p>
            <a:r>
              <a:rPr lang="ja-JP" altLang="en-US" dirty="0"/>
              <a:t>目的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9DCEB5E-5BCE-D06B-92AD-A7BCCC50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3" y="2006812"/>
            <a:ext cx="11989014" cy="4184125"/>
          </a:xfrm>
        </p:spPr>
        <p:txBody>
          <a:bodyPr>
            <a:normAutofit/>
          </a:bodyPr>
          <a:lstStyle/>
          <a:p>
            <a:r>
              <a:rPr lang="ja-JP" altLang="en-US" dirty="0"/>
              <a:t>・勉強会で目指すこと。</a:t>
            </a:r>
            <a:endParaRPr lang="en-US" altLang="ja-JP" dirty="0"/>
          </a:p>
          <a:p>
            <a:pPr marL="878523" lvl="1" indent="-342900">
              <a:buFont typeface="+mj-lt"/>
              <a:buAutoNum type="arabicPeriod"/>
            </a:pPr>
            <a:r>
              <a:rPr lang="ja-JP" altLang="en-US" dirty="0"/>
              <a:t>スキルアップ</a:t>
            </a:r>
            <a:br>
              <a:rPr lang="en-US" altLang="ja-JP" dirty="0"/>
            </a:br>
            <a:r>
              <a:rPr lang="ja-JP" altLang="en-US" dirty="0"/>
              <a:t>→ もちろん主目的。</a:t>
            </a:r>
            <a:endParaRPr lang="en-US" altLang="ja-JP" dirty="0"/>
          </a:p>
          <a:p>
            <a:pPr marL="878523" lvl="1" indent="-342900">
              <a:buFont typeface="+mj-lt"/>
              <a:buAutoNum type="arabicPeriod"/>
            </a:pPr>
            <a:endParaRPr lang="en-US" altLang="ja-JP" dirty="0"/>
          </a:p>
          <a:p>
            <a:pPr marL="878523" lvl="1" indent="-342900">
              <a:buFont typeface="+mj-lt"/>
              <a:buAutoNum type="arabicPeriod"/>
            </a:pPr>
            <a:r>
              <a:rPr lang="ja-JP" altLang="en-US" dirty="0"/>
              <a:t>手を動かす。</a:t>
            </a:r>
            <a:br>
              <a:rPr lang="en-US" altLang="ja-JP" dirty="0"/>
            </a:br>
            <a:r>
              <a:rPr lang="ja-JP" altLang="en-US" dirty="0"/>
              <a:t>→ もちろん主目的。</a:t>
            </a:r>
            <a:endParaRPr lang="en-US" altLang="ja-JP" dirty="0"/>
          </a:p>
          <a:p>
            <a:pPr marL="878523" lvl="1" indent="-342900">
              <a:buFont typeface="+mj-lt"/>
              <a:buAutoNum type="arabicPeriod"/>
            </a:pPr>
            <a:endParaRPr lang="en-US" altLang="ja-JP" dirty="0"/>
          </a:p>
          <a:p>
            <a:pPr marL="878523" lvl="1" indent="-342900">
              <a:buFont typeface="+mj-lt"/>
              <a:buAutoNum type="arabicPeriod"/>
            </a:pPr>
            <a:r>
              <a:rPr lang="ja-JP" altLang="en-US" dirty="0"/>
              <a:t>学んだことの発信</a:t>
            </a:r>
            <a:br>
              <a:rPr lang="en-US" altLang="ja-JP" dirty="0"/>
            </a:br>
            <a:r>
              <a:rPr lang="ja-JP" altLang="en-US" dirty="0"/>
              <a:t>→ </a:t>
            </a:r>
            <a:r>
              <a:rPr lang="en-US" altLang="ja-JP" dirty="0" err="1"/>
              <a:t>Qiita</a:t>
            </a:r>
            <a:r>
              <a:rPr lang="ja-JP" altLang="en-US" dirty="0" err="1"/>
              <a:t>への</a:t>
            </a:r>
            <a:r>
              <a:rPr lang="ja-JP" altLang="en-US" dirty="0"/>
              <a:t>記事投稿とか、これは自分のためになる。転職するときとかの技術力の証明とか。</a:t>
            </a:r>
            <a:endParaRPr lang="en-US" altLang="ja-JP" dirty="0"/>
          </a:p>
          <a:p>
            <a:pPr marL="878523" lvl="1" indent="-342900">
              <a:buFont typeface="+mj-lt"/>
              <a:buAutoNum type="arabicPeriod"/>
            </a:pPr>
            <a:endParaRPr lang="en-US" altLang="ja-JP" dirty="0"/>
          </a:p>
          <a:p>
            <a:pPr marL="878523" lvl="1" indent="-342900">
              <a:buFont typeface="+mj-lt"/>
              <a:buAutoNum type="arabicPeriod"/>
            </a:pPr>
            <a:r>
              <a:rPr lang="ja-JP" altLang="en-US" dirty="0"/>
              <a:t>自社製品化、収益化</a:t>
            </a:r>
            <a:br>
              <a:rPr lang="en-US" altLang="ja-JP" dirty="0"/>
            </a:br>
            <a:r>
              <a:rPr lang="ja-JP" altLang="en-US" dirty="0"/>
              <a:t>→ ボーナス欲しくないですか？みんなのボーナスを、自社製品で</a:t>
            </a:r>
            <a:r>
              <a:rPr lang="ja-JP" altLang="en-US"/>
              <a:t>売って、稼いで、ボーナスもらう。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7681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23354F-F715-B1B0-4FCD-10480470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生成</a:t>
            </a:r>
            <a:r>
              <a:rPr kumimoji="1" lang="en-US" altLang="ja-JP" dirty="0"/>
              <a:t>AI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3104B5-CB6B-6129-61CB-2EEC74302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15 min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0336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ンテグラル">
  <a:themeElements>
    <a:clrScheme name="インテグラル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インテグラル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インテグラル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871</TotalTime>
  <Words>926</Words>
  <Application>Microsoft Office PowerPoint</Application>
  <PresentationFormat>ワイド画面</PresentationFormat>
  <Paragraphs>160</Paragraphs>
  <Slides>26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27" baseType="lpstr">
      <vt:lpstr>インテグラル</vt:lpstr>
      <vt:lpstr>AI勉強会 「Innovation Nexus」</vt:lpstr>
      <vt:lpstr>PowerPoint プレゼンテーション</vt:lpstr>
      <vt:lpstr>はじめに</vt:lpstr>
      <vt:lpstr>アジェンダ</vt:lpstr>
      <vt:lpstr>なぜ、勉強会をやるべきか</vt:lpstr>
      <vt:lpstr>対象者</vt:lpstr>
      <vt:lpstr>行動規範</vt:lpstr>
      <vt:lpstr>目的</vt:lpstr>
      <vt:lpstr>生成AIとは</vt:lpstr>
      <vt:lpstr>先に、誤解を解いておくと…</vt:lpstr>
      <vt:lpstr>じゃ、どういう事かというと…</vt:lpstr>
      <vt:lpstr>具体的には？</vt:lpstr>
      <vt:lpstr>法的なこと</vt:lpstr>
      <vt:lpstr>関係ある法律は著作権。</vt:lpstr>
      <vt:lpstr>侵害しそうな観点の整理</vt:lpstr>
      <vt:lpstr>学習フェーズと 利用フェーズのイメージ</vt:lpstr>
      <vt:lpstr>学習フェーズにて</vt:lpstr>
      <vt:lpstr>さらに詳細 学習フェーズ</vt:lpstr>
      <vt:lpstr>利用フェーズにて</vt:lpstr>
      <vt:lpstr>PowerPoint プレゼンテーション</vt:lpstr>
      <vt:lpstr>活用の例</vt:lpstr>
      <vt:lpstr>具体例1</vt:lpstr>
      <vt:lpstr>具体例2</vt:lpstr>
      <vt:lpstr>Chat-GPTで、できること。</vt:lpstr>
      <vt:lpstr>じゃ、 みんなでディスカッション</vt:lpstr>
      <vt:lpstr>と、その前に…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AI勉強会 「Innovation Nexus」</dc:title>
  <dc:creator>hgjm001dev@gmail.com</dc:creator>
  <cp:lastModifiedBy>jun</cp:lastModifiedBy>
  <cp:revision>554</cp:revision>
  <dcterms:created xsi:type="dcterms:W3CDTF">2023-06-17T08:49:59Z</dcterms:created>
  <dcterms:modified xsi:type="dcterms:W3CDTF">2023-10-13T01:36:43Z</dcterms:modified>
</cp:coreProperties>
</file>